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4" r:id="rId4"/>
    <p:sldId id="295" r:id="rId5"/>
    <p:sldId id="296" r:id="rId6"/>
    <p:sldId id="262" r:id="rId7"/>
    <p:sldId id="259" r:id="rId8"/>
    <p:sldId id="264" r:id="rId9"/>
    <p:sldId id="266" r:id="rId10"/>
    <p:sldId id="265" r:id="rId11"/>
    <p:sldId id="269" r:id="rId12"/>
    <p:sldId id="270" r:id="rId13"/>
    <p:sldId id="276" r:id="rId14"/>
    <p:sldId id="277" r:id="rId15"/>
    <p:sldId id="275" r:id="rId16"/>
    <p:sldId id="279" r:id="rId17"/>
    <p:sldId id="291" r:id="rId18"/>
    <p:sldId id="282" r:id="rId19"/>
    <p:sldId id="284" r:id="rId20"/>
    <p:sldId id="287" r:id="rId21"/>
    <p:sldId id="288" r:id="rId22"/>
    <p:sldId id="289" r:id="rId23"/>
    <p:sldId id="290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89A79A-A0D4-405A-B377-1FDCDC835D9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CD9810-414D-4CC6-9131-462058049374}">
      <dgm:prSet phldrT="[Text]" custT="1"/>
      <dgm:spPr/>
      <dgm:t>
        <a:bodyPr/>
        <a:lstStyle/>
        <a:p>
          <a:r>
            <a:rPr lang="en-US" sz="1600" dirty="0"/>
            <a:t>Data Collection</a:t>
          </a:r>
        </a:p>
      </dgm:t>
    </dgm:pt>
    <dgm:pt modelId="{CDE94CAF-63DC-4A4A-A222-5003FB6666AC}" type="parTrans" cxnId="{119C2DFF-265A-48E5-84DA-539039F6A76D}">
      <dgm:prSet/>
      <dgm:spPr/>
      <dgm:t>
        <a:bodyPr/>
        <a:lstStyle/>
        <a:p>
          <a:endParaRPr lang="en-US"/>
        </a:p>
      </dgm:t>
    </dgm:pt>
    <dgm:pt modelId="{AF242DA8-09FD-4FCD-91D4-6A423A0645BD}" type="sibTrans" cxnId="{119C2DFF-265A-48E5-84DA-539039F6A76D}">
      <dgm:prSet/>
      <dgm:spPr/>
      <dgm:t>
        <a:bodyPr/>
        <a:lstStyle/>
        <a:p>
          <a:endParaRPr lang="en-US"/>
        </a:p>
      </dgm:t>
    </dgm:pt>
    <dgm:pt modelId="{D072CFA0-E736-4BA3-A911-34503719DAC8}">
      <dgm:prSet phldrT="[Text]" custT="1"/>
      <dgm:spPr/>
      <dgm:t>
        <a:bodyPr/>
        <a:lstStyle/>
        <a:p>
          <a:r>
            <a:rPr lang="en-US" sz="1000" dirty="0"/>
            <a:t> Fetched 5 years of BTC price &amp; volume data (4-hour intervals) from Binance API</a:t>
          </a:r>
        </a:p>
      </dgm:t>
    </dgm:pt>
    <dgm:pt modelId="{F51971A6-54AA-45F6-8005-E696E99F283F}" type="parTrans" cxnId="{D25C6880-B54A-4498-BEAB-6EFF115E12D1}">
      <dgm:prSet/>
      <dgm:spPr/>
      <dgm:t>
        <a:bodyPr/>
        <a:lstStyle/>
        <a:p>
          <a:endParaRPr lang="en-US"/>
        </a:p>
      </dgm:t>
    </dgm:pt>
    <dgm:pt modelId="{9D7A6D19-F8EF-4F44-83BF-E62662201966}" type="sibTrans" cxnId="{D25C6880-B54A-4498-BEAB-6EFF115E12D1}">
      <dgm:prSet/>
      <dgm:spPr/>
      <dgm:t>
        <a:bodyPr/>
        <a:lstStyle/>
        <a:p>
          <a:endParaRPr lang="en-US"/>
        </a:p>
      </dgm:t>
    </dgm:pt>
    <dgm:pt modelId="{1123DCDF-F01C-44CF-908C-3915829907C2}">
      <dgm:prSet phldrT="[Text]" custT="1"/>
      <dgm:spPr/>
      <dgm:t>
        <a:bodyPr/>
        <a:lstStyle/>
        <a:p>
          <a:r>
            <a:rPr lang="en-US" sz="1400" dirty="0"/>
            <a:t>Feature Engineering</a:t>
          </a:r>
        </a:p>
      </dgm:t>
    </dgm:pt>
    <dgm:pt modelId="{200B947F-FA07-4B82-A4D1-90C36BCD78A0}" type="parTrans" cxnId="{0F5CB51A-8E61-46BB-82DF-CC425E7061C8}">
      <dgm:prSet/>
      <dgm:spPr/>
      <dgm:t>
        <a:bodyPr/>
        <a:lstStyle/>
        <a:p>
          <a:endParaRPr lang="en-US"/>
        </a:p>
      </dgm:t>
    </dgm:pt>
    <dgm:pt modelId="{7CA52D42-AD69-4A0D-B129-9E0D982CBFED}" type="sibTrans" cxnId="{0F5CB51A-8E61-46BB-82DF-CC425E7061C8}">
      <dgm:prSet/>
      <dgm:spPr/>
      <dgm:t>
        <a:bodyPr/>
        <a:lstStyle/>
        <a:p>
          <a:endParaRPr lang="en-US"/>
        </a:p>
      </dgm:t>
    </dgm:pt>
    <dgm:pt modelId="{7F3BCBC6-E325-4822-955E-1C817631CDA5}">
      <dgm:prSet phldrT="[Text]" custT="1"/>
      <dgm:spPr/>
      <dgm:t>
        <a:bodyPr/>
        <a:lstStyle/>
        <a:p>
          <a:r>
            <a:rPr lang="en-US" sz="1000" dirty="0"/>
            <a:t> Calculated technical indicators/features (e.g., returns, volatility, momentum metrics)</a:t>
          </a:r>
        </a:p>
      </dgm:t>
    </dgm:pt>
    <dgm:pt modelId="{DF8D942B-A4F7-48F9-9AF4-FAFC48702D09}" type="parTrans" cxnId="{7B29BB0D-F2A6-4AD1-89D6-16168A6F67A3}">
      <dgm:prSet/>
      <dgm:spPr/>
      <dgm:t>
        <a:bodyPr/>
        <a:lstStyle/>
        <a:p>
          <a:endParaRPr lang="en-US"/>
        </a:p>
      </dgm:t>
    </dgm:pt>
    <dgm:pt modelId="{BEF33D1A-1A3D-4369-8B94-13156A83E17C}" type="sibTrans" cxnId="{7B29BB0D-F2A6-4AD1-89D6-16168A6F67A3}">
      <dgm:prSet/>
      <dgm:spPr/>
      <dgm:t>
        <a:bodyPr/>
        <a:lstStyle/>
        <a:p>
          <a:endParaRPr lang="en-US"/>
        </a:p>
      </dgm:t>
    </dgm:pt>
    <dgm:pt modelId="{1C68B976-368F-41F7-BA2A-E5B5D976B950}">
      <dgm:prSet phldrT="[Text]" custT="1"/>
      <dgm:spPr/>
      <dgm:t>
        <a:bodyPr/>
        <a:lstStyle/>
        <a:p>
          <a:r>
            <a:rPr lang="en-US" sz="1200" dirty="0"/>
            <a:t>Clustering Regime Detection</a:t>
          </a:r>
        </a:p>
      </dgm:t>
    </dgm:pt>
    <dgm:pt modelId="{1730CEF7-CE0E-4F0B-B8D5-EED78D2CDC18}" type="parTrans" cxnId="{39BC0BAD-F65C-4BD7-87D4-8DD1B349E72F}">
      <dgm:prSet/>
      <dgm:spPr/>
      <dgm:t>
        <a:bodyPr/>
        <a:lstStyle/>
        <a:p>
          <a:endParaRPr lang="en-US"/>
        </a:p>
      </dgm:t>
    </dgm:pt>
    <dgm:pt modelId="{8F4D819C-83BA-4DAA-B41C-FD5180385163}" type="sibTrans" cxnId="{39BC0BAD-F65C-4BD7-87D4-8DD1B349E72F}">
      <dgm:prSet/>
      <dgm:spPr/>
      <dgm:t>
        <a:bodyPr/>
        <a:lstStyle/>
        <a:p>
          <a:endParaRPr lang="en-US"/>
        </a:p>
      </dgm:t>
    </dgm:pt>
    <dgm:pt modelId="{E53CD5F1-612F-4536-94FA-E29946129EC2}">
      <dgm:prSet phldrT="[Text]" custT="1"/>
      <dgm:spPr/>
      <dgm:t>
        <a:bodyPr/>
        <a:lstStyle/>
        <a:p>
          <a:r>
            <a:rPr lang="en-US" sz="1000" dirty="0"/>
            <a:t>Applied multi-phase K-Means clustering to group similar market conditions</a:t>
          </a:r>
        </a:p>
      </dgm:t>
    </dgm:pt>
    <dgm:pt modelId="{9073221A-F1E5-4D30-9CCD-D89B3350F43D}" type="parTrans" cxnId="{E937CD62-C633-4E9E-9CB3-DF8490F01A9B}">
      <dgm:prSet/>
      <dgm:spPr/>
      <dgm:t>
        <a:bodyPr/>
        <a:lstStyle/>
        <a:p>
          <a:endParaRPr lang="en-US"/>
        </a:p>
      </dgm:t>
    </dgm:pt>
    <dgm:pt modelId="{DCC86F55-3377-460A-9A72-373D5A3BC42A}" type="sibTrans" cxnId="{E937CD62-C633-4E9E-9CB3-DF8490F01A9B}">
      <dgm:prSet/>
      <dgm:spPr/>
      <dgm:t>
        <a:bodyPr/>
        <a:lstStyle/>
        <a:p>
          <a:endParaRPr lang="en-US"/>
        </a:p>
      </dgm:t>
    </dgm:pt>
    <dgm:pt modelId="{91DF0F37-A8E6-4AC9-9380-95B446410DB7}">
      <dgm:prSet phldrT="[Text]" custT="1"/>
      <dgm:spPr/>
      <dgm:t>
        <a:bodyPr/>
        <a:lstStyle/>
        <a:p>
          <a:r>
            <a:rPr lang="en-US" sz="1600" dirty="0"/>
            <a:t>HMM Training</a:t>
          </a:r>
        </a:p>
      </dgm:t>
    </dgm:pt>
    <dgm:pt modelId="{7866B018-8F2B-44FC-A03E-54289A7370B1}" type="parTrans" cxnId="{D63D641D-F163-4997-A8F9-8EBDA3D713B7}">
      <dgm:prSet/>
      <dgm:spPr/>
      <dgm:t>
        <a:bodyPr/>
        <a:lstStyle/>
        <a:p>
          <a:endParaRPr lang="en-US"/>
        </a:p>
      </dgm:t>
    </dgm:pt>
    <dgm:pt modelId="{A203329E-35F2-47A2-9A3F-5FA06015214F}" type="sibTrans" cxnId="{D63D641D-F163-4997-A8F9-8EBDA3D713B7}">
      <dgm:prSet/>
      <dgm:spPr/>
      <dgm:t>
        <a:bodyPr/>
        <a:lstStyle/>
        <a:p>
          <a:endParaRPr lang="en-US"/>
        </a:p>
      </dgm:t>
    </dgm:pt>
    <dgm:pt modelId="{3290AB02-E364-4816-A248-0B0B3B4D49A6}">
      <dgm:prSet phldrT="[Text]" custT="1"/>
      <dgm:spPr/>
      <dgm:t>
        <a:bodyPr/>
        <a:lstStyle/>
        <a:p>
          <a:r>
            <a:rPr lang="en-US" sz="1000" dirty="0"/>
            <a:t> Trained a 3 hidden state HMM to learn latent regimes using clustered sequences</a:t>
          </a:r>
        </a:p>
      </dgm:t>
    </dgm:pt>
    <dgm:pt modelId="{7A3465F8-D29E-4165-A98E-577E50208BDF}" type="parTrans" cxnId="{D5AF2280-3786-410B-88CF-65A35F87D0FE}">
      <dgm:prSet/>
      <dgm:spPr/>
      <dgm:t>
        <a:bodyPr/>
        <a:lstStyle/>
        <a:p>
          <a:endParaRPr lang="en-US"/>
        </a:p>
      </dgm:t>
    </dgm:pt>
    <dgm:pt modelId="{E5DE5A21-A3A5-4A6D-9C46-EDF705233965}" type="sibTrans" cxnId="{D5AF2280-3786-410B-88CF-65A35F87D0FE}">
      <dgm:prSet/>
      <dgm:spPr/>
      <dgm:t>
        <a:bodyPr/>
        <a:lstStyle/>
        <a:p>
          <a:endParaRPr lang="en-US"/>
        </a:p>
      </dgm:t>
    </dgm:pt>
    <dgm:pt modelId="{600648C5-8D9E-4D3B-8C80-10E28CFB72B9}">
      <dgm:prSet phldrT="[Text]" custT="1"/>
      <dgm:spPr/>
      <dgm:t>
        <a:bodyPr/>
        <a:lstStyle/>
        <a:p>
          <a:r>
            <a:rPr lang="en-US" sz="1000" dirty="0"/>
            <a:t>Synthetic Data Simulation</a:t>
          </a:r>
        </a:p>
      </dgm:t>
    </dgm:pt>
    <dgm:pt modelId="{1829B601-CB51-410E-A54D-08D790681C8F}" type="parTrans" cxnId="{57B93AED-5460-468E-9DB0-99836AD61A32}">
      <dgm:prSet/>
      <dgm:spPr/>
      <dgm:t>
        <a:bodyPr/>
        <a:lstStyle/>
        <a:p>
          <a:endParaRPr lang="en-US"/>
        </a:p>
      </dgm:t>
    </dgm:pt>
    <dgm:pt modelId="{0CE50CA4-FF11-42F4-AA1B-2D3E016312E6}" type="sibTrans" cxnId="{57B93AED-5460-468E-9DB0-99836AD61A32}">
      <dgm:prSet/>
      <dgm:spPr/>
      <dgm:t>
        <a:bodyPr/>
        <a:lstStyle/>
        <a:p>
          <a:endParaRPr lang="en-US"/>
        </a:p>
      </dgm:t>
    </dgm:pt>
    <dgm:pt modelId="{D0635FA0-494C-47C8-A4B5-804B134E496E}">
      <dgm:prSet phldrT="[Text]" custT="1"/>
      <dgm:spPr/>
      <dgm:t>
        <a:bodyPr/>
        <a:lstStyle/>
        <a:p>
          <a:r>
            <a:rPr lang="en-US" sz="1000" dirty="0"/>
            <a:t> Generated synthetic price path using historical return statistics (μ, σ)</a:t>
          </a:r>
        </a:p>
      </dgm:t>
    </dgm:pt>
    <dgm:pt modelId="{E2BB34A2-60F4-4F2A-8C44-283243A01911}" type="parTrans" cxnId="{4DEB53F7-36EB-4293-80E3-D63D895ADDE0}">
      <dgm:prSet/>
      <dgm:spPr/>
      <dgm:t>
        <a:bodyPr/>
        <a:lstStyle/>
        <a:p>
          <a:endParaRPr lang="en-US"/>
        </a:p>
      </dgm:t>
    </dgm:pt>
    <dgm:pt modelId="{202B0699-3353-4CFE-B9BB-959F3C5AB75E}" type="sibTrans" cxnId="{4DEB53F7-36EB-4293-80E3-D63D895ADDE0}">
      <dgm:prSet/>
      <dgm:spPr/>
      <dgm:t>
        <a:bodyPr/>
        <a:lstStyle/>
        <a:p>
          <a:endParaRPr lang="en-US"/>
        </a:p>
      </dgm:t>
    </dgm:pt>
    <dgm:pt modelId="{B314E17C-97F4-47ED-BC46-685D8447C393}">
      <dgm:prSet phldrT="[Text]"/>
      <dgm:spPr/>
      <dgm:t>
        <a:bodyPr/>
        <a:lstStyle/>
        <a:p>
          <a:r>
            <a:rPr lang="en-US" dirty="0"/>
            <a:t>Back Testing &amp; Performance Evaluation</a:t>
          </a:r>
        </a:p>
      </dgm:t>
    </dgm:pt>
    <dgm:pt modelId="{D3C2558F-11AA-4C1D-BE4B-47C14C39E439}" type="parTrans" cxnId="{1F868091-FE43-44AF-B7AE-32AA71C38678}">
      <dgm:prSet/>
      <dgm:spPr/>
      <dgm:t>
        <a:bodyPr/>
        <a:lstStyle/>
        <a:p>
          <a:endParaRPr lang="en-US"/>
        </a:p>
      </dgm:t>
    </dgm:pt>
    <dgm:pt modelId="{CFCD91F1-663E-4DDE-BB67-C5453A2ED1AF}" type="sibTrans" cxnId="{1F868091-FE43-44AF-B7AE-32AA71C38678}">
      <dgm:prSet/>
      <dgm:spPr/>
      <dgm:t>
        <a:bodyPr/>
        <a:lstStyle/>
        <a:p>
          <a:endParaRPr lang="en-US"/>
        </a:p>
      </dgm:t>
    </dgm:pt>
    <dgm:pt modelId="{C9685C4C-95AE-4E6A-A8FA-4A0BDE35A6F3}">
      <dgm:prSet phldrT="[Text]" custT="1"/>
      <dgm:spPr/>
      <dgm:t>
        <a:bodyPr/>
        <a:lstStyle/>
        <a:p>
          <a:r>
            <a:rPr lang="en-US" sz="1000" dirty="0"/>
            <a:t> Simulated real-time regime detection on synthetic data </a:t>
          </a:r>
        </a:p>
      </dgm:t>
    </dgm:pt>
    <dgm:pt modelId="{A3E7B1A5-9767-4E7D-B506-507A69D013A3}" type="parTrans" cxnId="{FD6C74AC-904C-4C2F-84AA-314A9134D935}">
      <dgm:prSet/>
      <dgm:spPr/>
      <dgm:t>
        <a:bodyPr/>
        <a:lstStyle/>
        <a:p>
          <a:endParaRPr lang="en-US"/>
        </a:p>
      </dgm:t>
    </dgm:pt>
    <dgm:pt modelId="{00931CA0-7A51-4CC0-A036-F38E366C8A73}" type="sibTrans" cxnId="{FD6C74AC-904C-4C2F-84AA-314A9134D935}">
      <dgm:prSet/>
      <dgm:spPr/>
      <dgm:t>
        <a:bodyPr/>
        <a:lstStyle/>
        <a:p>
          <a:endParaRPr lang="en-US"/>
        </a:p>
      </dgm:t>
    </dgm:pt>
    <dgm:pt modelId="{AD8E36F6-A40F-4EF2-83F6-19BAC21895F3}">
      <dgm:prSet phldrT="[Text]" custT="1"/>
      <dgm:spPr/>
      <dgm:t>
        <a:bodyPr/>
        <a:lstStyle/>
        <a:p>
          <a:r>
            <a:rPr lang="en-US" sz="1000" dirty="0"/>
            <a:t> Deployed regime-aware trading logic on synthetic charts via Monte Carlo</a:t>
          </a:r>
        </a:p>
      </dgm:t>
    </dgm:pt>
    <dgm:pt modelId="{7FCBCAED-65E3-4F44-B3F3-DE1DD7358C0B}" type="parTrans" cxnId="{A3D01330-65ED-435C-A62E-1D31D9ED761E}">
      <dgm:prSet/>
      <dgm:spPr/>
      <dgm:t>
        <a:bodyPr/>
        <a:lstStyle/>
        <a:p>
          <a:endParaRPr lang="en-US"/>
        </a:p>
      </dgm:t>
    </dgm:pt>
    <dgm:pt modelId="{7342D398-10A2-4456-A2BF-BB2C84735284}" type="sibTrans" cxnId="{A3D01330-65ED-435C-A62E-1D31D9ED761E}">
      <dgm:prSet/>
      <dgm:spPr/>
      <dgm:t>
        <a:bodyPr/>
        <a:lstStyle/>
        <a:p>
          <a:endParaRPr lang="en-US"/>
        </a:p>
      </dgm:t>
    </dgm:pt>
    <dgm:pt modelId="{7C371E95-840B-4AEE-95BB-B32E93BFBA2E}">
      <dgm:prSet phldrT="[Text]" custT="1"/>
      <dgm:spPr/>
      <dgm:t>
        <a:bodyPr/>
        <a:lstStyle/>
        <a:p>
          <a:r>
            <a:rPr lang="en-US" sz="1000" dirty="0"/>
            <a:t> Compared </a:t>
          </a:r>
          <a:r>
            <a:rPr lang="en-US" sz="1000" dirty="0" err="1"/>
            <a:t>PnLs</a:t>
          </a:r>
          <a:r>
            <a:rPr lang="en-US" sz="1000" dirty="0"/>
            <a:t> and Sharpe Ratios between HMM strategy and buy-and-hold</a:t>
          </a:r>
        </a:p>
      </dgm:t>
    </dgm:pt>
    <dgm:pt modelId="{13212C53-4F0C-4AB6-9BAF-D3B3222EFC7D}" type="parTrans" cxnId="{CD081D6F-D9E7-433B-BC48-6F0522EAC655}">
      <dgm:prSet/>
      <dgm:spPr/>
      <dgm:t>
        <a:bodyPr/>
        <a:lstStyle/>
        <a:p>
          <a:endParaRPr lang="en-US"/>
        </a:p>
      </dgm:t>
    </dgm:pt>
    <dgm:pt modelId="{7051786D-D2BF-4695-AFF8-60FFB14ED1B5}" type="sibTrans" cxnId="{CD081D6F-D9E7-433B-BC48-6F0522EAC655}">
      <dgm:prSet/>
      <dgm:spPr/>
      <dgm:t>
        <a:bodyPr/>
        <a:lstStyle/>
        <a:p>
          <a:endParaRPr lang="en-US"/>
        </a:p>
      </dgm:t>
    </dgm:pt>
    <dgm:pt modelId="{6AC1F62F-B487-40FF-BF60-D70E0C96B018}">
      <dgm:prSet phldrT="[Text]" custT="1"/>
      <dgm:spPr/>
      <dgm:t>
        <a:bodyPr/>
        <a:lstStyle/>
        <a:p>
          <a:r>
            <a:rPr lang="en-US" sz="1000" dirty="0"/>
            <a:t> Labeled real-time market states as bullish, bearish, or neutral</a:t>
          </a:r>
        </a:p>
      </dgm:t>
    </dgm:pt>
    <dgm:pt modelId="{2C34A047-A5C5-4A7D-9E08-671E6242C0DC}" type="parTrans" cxnId="{3C36A3BD-D1DE-477E-9D16-67B9888965B6}">
      <dgm:prSet/>
      <dgm:spPr/>
      <dgm:t>
        <a:bodyPr/>
        <a:lstStyle/>
        <a:p>
          <a:endParaRPr lang="en-US"/>
        </a:p>
      </dgm:t>
    </dgm:pt>
    <dgm:pt modelId="{224A19E0-878D-4499-9493-808ACD5E4853}" type="sibTrans" cxnId="{3C36A3BD-D1DE-477E-9D16-67B9888965B6}">
      <dgm:prSet/>
      <dgm:spPr/>
      <dgm:t>
        <a:bodyPr/>
        <a:lstStyle/>
        <a:p>
          <a:endParaRPr lang="en-US"/>
        </a:p>
      </dgm:t>
    </dgm:pt>
    <dgm:pt modelId="{88CE6A35-BDE6-4D42-B3F2-399A5663DA76}" type="pres">
      <dgm:prSet presAssocID="{2D89A79A-A0D4-405A-B377-1FDCDC835D9A}" presName="rootnode" presStyleCnt="0">
        <dgm:presLayoutVars>
          <dgm:chMax/>
          <dgm:chPref/>
          <dgm:dir/>
          <dgm:animLvl val="lvl"/>
        </dgm:presLayoutVars>
      </dgm:prSet>
      <dgm:spPr/>
    </dgm:pt>
    <dgm:pt modelId="{552B32BF-12F4-4D37-AD0B-9ACD570BB0DF}" type="pres">
      <dgm:prSet presAssocID="{FBCD9810-414D-4CC6-9131-462058049374}" presName="composite" presStyleCnt="0"/>
      <dgm:spPr/>
    </dgm:pt>
    <dgm:pt modelId="{8C6993E0-5D17-431B-9180-E7B009F8D513}" type="pres">
      <dgm:prSet presAssocID="{FBCD9810-414D-4CC6-9131-462058049374}" presName="bentUpArrow1" presStyleLbl="alignImgPlace1" presStyleIdx="0" presStyleCnt="5"/>
      <dgm:spPr/>
    </dgm:pt>
    <dgm:pt modelId="{F3DAAA8D-359E-44EF-97E8-D7445521F084}" type="pres">
      <dgm:prSet presAssocID="{FBCD9810-414D-4CC6-9131-462058049374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A655121-6C4B-4DEE-BA6A-356F7370A1D2}" type="pres">
      <dgm:prSet presAssocID="{FBCD9810-414D-4CC6-9131-462058049374}" presName="ChildText" presStyleLbl="revTx" presStyleIdx="0" presStyleCnt="6" custScaleX="245778" custLinFactNeighborX="72666" custLinFactNeighborY="0">
        <dgm:presLayoutVars>
          <dgm:chMax val="0"/>
          <dgm:chPref val="0"/>
          <dgm:bulletEnabled val="1"/>
        </dgm:presLayoutVars>
      </dgm:prSet>
      <dgm:spPr/>
    </dgm:pt>
    <dgm:pt modelId="{FB800DC6-D588-4BBD-BA88-63472B48766A}" type="pres">
      <dgm:prSet presAssocID="{AF242DA8-09FD-4FCD-91D4-6A423A0645BD}" presName="sibTrans" presStyleCnt="0"/>
      <dgm:spPr/>
    </dgm:pt>
    <dgm:pt modelId="{D4971FFF-98D4-4817-AA4C-19E2AABDCEE2}" type="pres">
      <dgm:prSet presAssocID="{1123DCDF-F01C-44CF-908C-3915829907C2}" presName="composite" presStyleCnt="0"/>
      <dgm:spPr/>
    </dgm:pt>
    <dgm:pt modelId="{B3620E11-0F70-4048-B40F-709EEA589F81}" type="pres">
      <dgm:prSet presAssocID="{1123DCDF-F01C-44CF-908C-3915829907C2}" presName="bentUpArrow1" presStyleLbl="alignImgPlace1" presStyleIdx="1" presStyleCnt="5"/>
      <dgm:spPr/>
    </dgm:pt>
    <dgm:pt modelId="{1C65A969-3A41-4896-9A09-F2E3B64AF262}" type="pres">
      <dgm:prSet presAssocID="{1123DCDF-F01C-44CF-908C-3915829907C2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B945B374-95C7-4791-B177-3ADCC5913345}" type="pres">
      <dgm:prSet presAssocID="{1123DCDF-F01C-44CF-908C-3915829907C2}" presName="ChildText" presStyleLbl="revTx" presStyleIdx="1" presStyleCnt="6" custScaleX="328837" custScaleY="132416" custLinFactX="14408" custLinFactNeighborX="100000" custLinFactNeighborY="52">
        <dgm:presLayoutVars>
          <dgm:chMax val="0"/>
          <dgm:chPref val="0"/>
          <dgm:bulletEnabled val="1"/>
        </dgm:presLayoutVars>
      </dgm:prSet>
      <dgm:spPr/>
    </dgm:pt>
    <dgm:pt modelId="{DB668706-985B-4235-A40B-999D22DB9182}" type="pres">
      <dgm:prSet presAssocID="{7CA52D42-AD69-4A0D-B129-9E0D982CBFED}" presName="sibTrans" presStyleCnt="0"/>
      <dgm:spPr/>
    </dgm:pt>
    <dgm:pt modelId="{D7B85B57-CF9A-4B97-A142-B6845A66E52B}" type="pres">
      <dgm:prSet presAssocID="{1C68B976-368F-41F7-BA2A-E5B5D976B950}" presName="composite" presStyleCnt="0"/>
      <dgm:spPr/>
    </dgm:pt>
    <dgm:pt modelId="{3A89AA43-F3EE-4112-9553-C29B2D026368}" type="pres">
      <dgm:prSet presAssocID="{1C68B976-368F-41F7-BA2A-E5B5D976B950}" presName="bentUpArrow1" presStyleLbl="alignImgPlace1" presStyleIdx="2" presStyleCnt="5"/>
      <dgm:spPr/>
    </dgm:pt>
    <dgm:pt modelId="{3779EAD7-A53C-4100-AE2C-4AC54EE9B4DC}" type="pres">
      <dgm:prSet presAssocID="{1C68B976-368F-41F7-BA2A-E5B5D976B950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8C24739-EC50-466A-91B6-E236460A43D4}" type="pres">
      <dgm:prSet presAssocID="{1C68B976-368F-41F7-BA2A-E5B5D976B950}" presName="ChildText" presStyleLbl="revTx" presStyleIdx="2" presStyleCnt="6" custScaleX="285037" custLinFactNeighborX="90738" custLinFactNeighborY="807">
        <dgm:presLayoutVars>
          <dgm:chMax val="0"/>
          <dgm:chPref val="0"/>
          <dgm:bulletEnabled val="1"/>
        </dgm:presLayoutVars>
      </dgm:prSet>
      <dgm:spPr/>
    </dgm:pt>
    <dgm:pt modelId="{AF666363-B1B3-4805-9A10-3F653FEC44C8}" type="pres">
      <dgm:prSet presAssocID="{8F4D819C-83BA-4DAA-B41C-FD5180385163}" presName="sibTrans" presStyleCnt="0"/>
      <dgm:spPr/>
    </dgm:pt>
    <dgm:pt modelId="{E377ECBC-F417-4766-B510-C3E3DA376756}" type="pres">
      <dgm:prSet presAssocID="{91DF0F37-A8E6-4AC9-9380-95B446410DB7}" presName="composite" presStyleCnt="0"/>
      <dgm:spPr/>
    </dgm:pt>
    <dgm:pt modelId="{24CA6489-2396-4CFA-8480-90F9378C70E2}" type="pres">
      <dgm:prSet presAssocID="{91DF0F37-A8E6-4AC9-9380-95B446410DB7}" presName="bentUpArrow1" presStyleLbl="alignImgPlace1" presStyleIdx="3" presStyleCnt="5"/>
      <dgm:spPr/>
    </dgm:pt>
    <dgm:pt modelId="{67D0FF81-AD78-4E1C-BAFB-664CBFE4E37D}" type="pres">
      <dgm:prSet presAssocID="{91DF0F37-A8E6-4AC9-9380-95B446410DB7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712809A3-1C89-4F4C-BF9B-24CFF1B0C8E3}" type="pres">
      <dgm:prSet presAssocID="{91DF0F37-A8E6-4AC9-9380-95B446410DB7}" presName="ChildText" presStyleLbl="revTx" presStyleIdx="3" presStyleCnt="6" custScaleX="348477" custLinFactX="23282" custLinFactNeighborX="100000" custLinFactNeighborY="953">
        <dgm:presLayoutVars>
          <dgm:chMax val="0"/>
          <dgm:chPref val="0"/>
          <dgm:bulletEnabled val="1"/>
        </dgm:presLayoutVars>
      </dgm:prSet>
      <dgm:spPr/>
    </dgm:pt>
    <dgm:pt modelId="{8636BE44-CD0B-40A4-8436-E4EA331FD9CC}" type="pres">
      <dgm:prSet presAssocID="{A203329E-35F2-47A2-9A3F-5FA06015214F}" presName="sibTrans" presStyleCnt="0"/>
      <dgm:spPr/>
    </dgm:pt>
    <dgm:pt modelId="{E2DEC473-AC15-480B-B7B5-A67A37B92D01}" type="pres">
      <dgm:prSet presAssocID="{600648C5-8D9E-4D3B-8C80-10E28CFB72B9}" presName="composite" presStyleCnt="0"/>
      <dgm:spPr/>
    </dgm:pt>
    <dgm:pt modelId="{52409D24-70D3-4DE4-8282-D413F52AD175}" type="pres">
      <dgm:prSet presAssocID="{600648C5-8D9E-4D3B-8C80-10E28CFB72B9}" presName="bentUpArrow1" presStyleLbl="alignImgPlace1" presStyleIdx="4" presStyleCnt="5"/>
      <dgm:spPr/>
    </dgm:pt>
    <dgm:pt modelId="{0BDA7697-8455-4249-B0DB-D1CE6A273D98}" type="pres">
      <dgm:prSet presAssocID="{600648C5-8D9E-4D3B-8C80-10E28CFB72B9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50DCC70-AA48-488D-BD85-5CA7F12EF140}" type="pres">
      <dgm:prSet presAssocID="{600648C5-8D9E-4D3B-8C80-10E28CFB72B9}" presName="ChildText" presStyleLbl="revTx" presStyleIdx="4" presStyleCnt="6" custScaleX="419206" custLinFactX="58005" custLinFactNeighborX="100000" custLinFactNeighborY="881">
        <dgm:presLayoutVars>
          <dgm:chMax val="0"/>
          <dgm:chPref val="0"/>
          <dgm:bulletEnabled val="1"/>
        </dgm:presLayoutVars>
      </dgm:prSet>
      <dgm:spPr/>
    </dgm:pt>
    <dgm:pt modelId="{1BB449DA-9266-41D4-BC9D-9E44ADD2A4C9}" type="pres">
      <dgm:prSet presAssocID="{0CE50CA4-FF11-42F4-AA1B-2D3E016312E6}" presName="sibTrans" presStyleCnt="0"/>
      <dgm:spPr/>
    </dgm:pt>
    <dgm:pt modelId="{A32D35B3-52FC-4D9A-A810-AE2117F86D85}" type="pres">
      <dgm:prSet presAssocID="{B314E17C-97F4-47ED-BC46-685D8447C393}" presName="composite" presStyleCnt="0"/>
      <dgm:spPr/>
    </dgm:pt>
    <dgm:pt modelId="{A1E95097-6208-4213-BB95-B5DD247AD98A}" type="pres">
      <dgm:prSet presAssocID="{B314E17C-97F4-47ED-BC46-685D8447C393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  <dgm:pt modelId="{D50BF101-2CF9-4E37-92FC-10986229A158}" type="pres">
      <dgm:prSet presAssocID="{B314E17C-97F4-47ED-BC46-685D8447C393}" presName="FinalChildText" presStyleLbl="revTx" presStyleIdx="5" presStyleCnt="6" custScaleX="388582" custLinFactX="43354" custLinFactNeighborX="100000" custLinFactNeighborY="805">
        <dgm:presLayoutVars>
          <dgm:chMax val="0"/>
          <dgm:chPref val="0"/>
          <dgm:bulletEnabled val="1"/>
        </dgm:presLayoutVars>
      </dgm:prSet>
      <dgm:spPr/>
    </dgm:pt>
  </dgm:ptLst>
  <dgm:cxnLst>
    <dgm:cxn modelId="{733E5900-E8F1-4630-BC17-9B558A790E8A}" type="presOf" srcId="{1123DCDF-F01C-44CF-908C-3915829907C2}" destId="{1C65A969-3A41-4896-9A09-F2E3B64AF262}" srcOrd="0" destOrd="0" presId="urn:microsoft.com/office/officeart/2005/8/layout/StepDownProcess"/>
    <dgm:cxn modelId="{334DAE08-FB42-4769-8BBA-D8D28CF952AB}" type="presOf" srcId="{FBCD9810-414D-4CC6-9131-462058049374}" destId="{F3DAAA8D-359E-44EF-97E8-D7445521F084}" srcOrd="0" destOrd="0" presId="urn:microsoft.com/office/officeart/2005/8/layout/StepDownProcess"/>
    <dgm:cxn modelId="{7B29BB0D-F2A6-4AD1-89D6-16168A6F67A3}" srcId="{1123DCDF-F01C-44CF-908C-3915829907C2}" destId="{7F3BCBC6-E325-4822-955E-1C817631CDA5}" srcOrd="0" destOrd="0" parTransId="{DF8D942B-A4F7-48F9-9AF4-FAFC48702D09}" sibTransId="{BEF33D1A-1A3D-4369-8B94-13156A83E17C}"/>
    <dgm:cxn modelId="{0F5CB51A-8E61-46BB-82DF-CC425E7061C8}" srcId="{2D89A79A-A0D4-405A-B377-1FDCDC835D9A}" destId="{1123DCDF-F01C-44CF-908C-3915829907C2}" srcOrd="1" destOrd="0" parTransId="{200B947F-FA07-4B82-A4D1-90C36BCD78A0}" sibTransId="{7CA52D42-AD69-4A0D-B129-9E0D982CBFED}"/>
    <dgm:cxn modelId="{D63D641D-F163-4997-A8F9-8EBDA3D713B7}" srcId="{2D89A79A-A0D4-405A-B377-1FDCDC835D9A}" destId="{91DF0F37-A8E6-4AC9-9380-95B446410DB7}" srcOrd="3" destOrd="0" parTransId="{7866B018-8F2B-44FC-A03E-54289A7370B1}" sibTransId="{A203329E-35F2-47A2-9A3F-5FA06015214F}"/>
    <dgm:cxn modelId="{1B266D27-741F-41DD-BA75-AAEC07E82B9C}" type="presOf" srcId="{AD8E36F6-A40F-4EF2-83F6-19BAC21895F3}" destId="{D50BF101-2CF9-4E37-92FC-10986229A158}" srcOrd="0" destOrd="0" presId="urn:microsoft.com/office/officeart/2005/8/layout/StepDownProcess"/>
    <dgm:cxn modelId="{2A9E0F2B-E517-4B73-8435-B68068A795B8}" type="presOf" srcId="{7C371E95-840B-4AEE-95BB-B32E93BFBA2E}" destId="{D50BF101-2CF9-4E37-92FC-10986229A158}" srcOrd="0" destOrd="1" presId="urn:microsoft.com/office/officeart/2005/8/layout/StepDownProcess"/>
    <dgm:cxn modelId="{A3D01330-65ED-435C-A62E-1D31D9ED761E}" srcId="{B314E17C-97F4-47ED-BC46-685D8447C393}" destId="{AD8E36F6-A40F-4EF2-83F6-19BAC21895F3}" srcOrd="0" destOrd="0" parTransId="{7FCBCAED-65E3-4F44-B3F3-DE1DD7358C0B}" sibTransId="{7342D398-10A2-4456-A2BF-BB2C84735284}"/>
    <dgm:cxn modelId="{1B9D6B34-CB7E-44E0-83C8-47A66D77BA6F}" type="presOf" srcId="{1C68B976-368F-41F7-BA2A-E5B5D976B950}" destId="{3779EAD7-A53C-4100-AE2C-4AC54EE9B4DC}" srcOrd="0" destOrd="0" presId="urn:microsoft.com/office/officeart/2005/8/layout/StepDownProcess"/>
    <dgm:cxn modelId="{476BDD3D-F3D2-4A12-8A10-3B2EA8C8B5E8}" type="presOf" srcId="{600648C5-8D9E-4D3B-8C80-10E28CFB72B9}" destId="{0BDA7697-8455-4249-B0DB-D1CE6A273D98}" srcOrd="0" destOrd="0" presId="urn:microsoft.com/office/officeart/2005/8/layout/StepDownProcess"/>
    <dgm:cxn modelId="{E937CD62-C633-4E9E-9CB3-DF8490F01A9B}" srcId="{1C68B976-368F-41F7-BA2A-E5B5D976B950}" destId="{E53CD5F1-612F-4536-94FA-E29946129EC2}" srcOrd="0" destOrd="0" parTransId="{9073221A-F1E5-4D30-9CCD-D89B3350F43D}" sibTransId="{DCC86F55-3377-460A-9A72-373D5A3BC42A}"/>
    <dgm:cxn modelId="{D4A5924A-F471-4E0D-A400-6E0E42AF404C}" type="presOf" srcId="{2D89A79A-A0D4-405A-B377-1FDCDC835D9A}" destId="{88CE6A35-BDE6-4D42-B3F2-399A5663DA76}" srcOrd="0" destOrd="0" presId="urn:microsoft.com/office/officeart/2005/8/layout/StepDownProcess"/>
    <dgm:cxn modelId="{CD081D6F-D9E7-433B-BC48-6F0522EAC655}" srcId="{B314E17C-97F4-47ED-BC46-685D8447C393}" destId="{7C371E95-840B-4AEE-95BB-B32E93BFBA2E}" srcOrd="1" destOrd="0" parTransId="{13212C53-4F0C-4AB6-9BAF-D3B3222EFC7D}" sibTransId="{7051786D-D2BF-4695-AFF8-60FFB14ED1B5}"/>
    <dgm:cxn modelId="{658D7574-1A8E-48D4-8534-1BB5E951D70C}" type="presOf" srcId="{91DF0F37-A8E6-4AC9-9380-95B446410DB7}" destId="{67D0FF81-AD78-4E1C-BAFB-664CBFE4E37D}" srcOrd="0" destOrd="0" presId="urn:microsoft.com/office/officeart/2005/8/layout/StepDownProcess"/>
    <dgm:cxn modelId="{D5AF2280-3786-410B-88CF-65A35F87D0FE}" srcId="{91DF0F37-A8E6-4AC9-9380-95B446410DB7}" destId="{3290AB02-E364-4816-A248-0B0B3B4D49A6}" srcOrd="0" destOrd="0" parTransId="{7A3465F8-D29E-4165-A98E-577E50208BDF}" sibTransId="{E5DE5A21-A3A5-4A6D-9C46-EDF705233965}"/>
    <dgm:cxn modelId="{D25C6880-B54A-4498-BEAB-6EFF115E12D1}" srcId="{FBCD9810-414D-4CC6-9131-462058049374}" destId="{D072CFA0-E736-4BA3-A911-34503719DAC8}" srcOrd="0" destOrd="0" parTransId="{F51971A6-54AA-45F6-8005-E696E99F283F}" sibTransId="{9D7A6D19-F8EF-4F44-83BF-E62662201966}"/>
    <dgm:cxn modelId="{B886ED8C-5A5C-4E78-9638-325D24D23B46}" type="presOf" srcId="{E53CD5F1-612F-4536-94FA-E29946129EC2}" destId="{C8C24739-EC50-466A-91B6-E236460A43D4}" srcOrd="0" destOrd="0" presId="urn:microsoft.com/office/officeart/2005/8/layout/StepDownProcess"/>
    <dgm:cxn modelId="{0A119D8E-EB62-45FA-AE82-8A3A9F5CB474}" type="presOf" srcId="{C9685C4C-95AE-4E6A-A8FA-4A0BDE35A6F3}" destId="{850DCC70-AA48-488D-BD85-5CA7F12EF140}" srcOrd="0" destOrd="1" presId="urn:microsoft.com/office/officeart/2005/8/layout/StepDownProcess"/>
    <dgm:cxn modelId="{66C0AC90-ECB9-44D6-A36B-08D2E21D3BFD}" type="presOf" srcId="{7F3BCBC6-E325-4822-955E-1C817631CDA5}" destId="{B945B374-95C7-4791-B177-3ADCC5913345}" srcOrd="0" destOrd="0" presId="urn:microsoft.com/office/officeart/2005/8/layout/StepDownProcess"/>
    <dgm:cxn modelId="{1F868091-FE43-44AF-B7AE-32AA71C38678}" srcId="{2D89A79A-A0D4-405A-B377-1FDCDC835D9A}" destId="{B314E17C-97F4-47ED-BC46-685D8447C393}" srcOrd="5" destOrd="0" parTransId="{D3C2558F-11AA-4C1D-BE4B-47C14C39E439}" sibTransId="{CFCD91F1-663E-4DDE-BB67-C5453A2ED1AF}"/>
    <dgm:cxn modelId="{13892C95-F91A-487C-AE1C-7D13BFA049BF}" type="presOf" srcId="{D072CFA0-E736-4BA3-A911-34503719DAC8}" destId="{4A655121-6C4B-4DEE-BA6A-356F7370A1D2}" srcOrd="0" destOrd="0" presId="urn:microsoft.com/office/officeart/2005/8/layout/StepDownProcess"/>
    <dgm:cxn modelId="{8781AE98-8E14-42D1-A380-0C310A31EB98}" type="presOf" srcId="{3290AB02-E364-4816-A248-0B0B3B4D49A6}" destId="{712809A3-1C89-4F4C-BF9B-24CFF1B0C8E3}" srcOrd="0" destOrd="0" presId="urn:microsoft.com/office/officeart/2005/8/layout/StepDownProcess"/>
    <dgm:cxn modelId="{FD6C74AC-904C-4C2F-84AA-314A9134D935}" srcId="{600648C5-8D9E-4D3B-8C80-10E28CFB72B9}" destId="{C9685C4C-95AE-4E6A-A8FA-4A0BDE35A6F3}" srcOrd="1" destOrd="0" parTransId="{A3E7B1A5-9767-4E7D-B506-507A69D013A3}" sibTransId="{00931CA0-7A51-4CC0-A036-F38E366C8A73}"/>
    <dgm:cxn modelId="{39BC0BAD-F65C-4BD7-87D4-8DD1B349E72F}" srcId="{2D89A79A-A0D4-405A-B377-1FDCDC835D9A}" destId="{1C68B976-368F-41F7-BA2A-E5B5D976B950}" srcOrd="2" destOrd="0" parTransId="{1730CEF7-CE0E-4F0B-B8D5-EED78D2CDC18}" sibTransId="{8F4D819C-83BA-4DAA-B41C-FD5180385163}"/>
    <dgm:cxn modelId="{CBFFCAB2-4151-4128-9256-763B7C5AF67B}" type="presOf" srcId="{6AC1F62F-B487-40FF-BF60-D70E0C96B018}" destId="{712809A3-1C89-4F4C-BF9B-24CFF1B0C8E3}" srcOrd="0" destOrd="1" presId="urn:microsoft.com/office/officeart/2005/8/layout/StepDownProcess"/>
    <dgm:cxn modelId="{9B4BD6B6-B6D3-4B54-B9DF-BE2DCC3D2FC3}" type="presOf" srcId="{B314E17C-97F4-47ED-BC46-685D8447C393}" destId="{A1E95097-6208-4213-BB95-B5DD247AD98A}" srcOrd="0" destOrd="0" presId="urn:microsoft.com/office/officeart/2005/8/layout/StepDownProcess"/>
    <dgm:cxn modelId="{3C36A3BD-D1DE-477E-9D16-67B9888965B6}" srcId="{91DF0F37-A8E6-4AC9-9380-95B446410DB7}" destId="{6AC1F62F-B487-40FF-BF60-D70E0C96B018}" srcOrd="1" destOrd="0" parTransId="{2C34A047-A5C5-4A7D-9E08-671E6242C0DC}" sibTransId="{224A19E0-878D-4499-9493-808ACD5E4853}"/>
    <dgm:cxn modelId="{462112CA-67DB-40ED-AA24-0B1339CB74AD}" type="presOf" srcId="{D0635FA0-494C-47C8-A4B5-804B134E496E}" destId="{850DCC70-AA48-488D-BD85-5CA7F12EF140}" srcOrd="0" destOrd="0" presId="urn:microsoft.com/office/officeart/2005/8/layout/StepDownProcess"/>
    <dgm:cxn modelId="{57B93AED-5460-468E-9DB0-99836AD61A32}" srcId="{2D89A79A-A0D4-405A-B377-1FDCDC835D9A}" destId="{600648C5-8D9E-4D3B-8C80-10E28CFB72B9}" srcOrd="4" destOrd="0" parTransId="{1829B601-CB51-410E-A54D-08D790681C8F}" sibTransId="{0CE50CA4-FF11-42F4-AA1B-2D3E016312E6}"/>
    <dgm:cxn modelId="{4DEB53F7-36EB-4293-80E3-D63D895ADDE0}" srcId="{600648C5-8D9E-4D3B-8C80-10E28CFB72B9}" destId="{D0635FA0-494C-47C8-A4B5-804B134E496E}" srcOrd="0" destOrd="0" parTransId="{E2BB34A2-60F4-4F2A-8C44-283243A01911}" sibTransId="{202B0699-3353-4CFE-B9BB-959F3C5AB75E}"/>
    <dgm:cxn modelId="{119C2DFF-265A-48E5-84DA-539039F6A76D}" srcId="{2D89A79A-A0D4-405A-B377-1FDCDC835D9A}" destId="{FBCD9810-414D-4CC6-9131-462058049374}" srcOrd="0" destOrd="0" parTransId="{CDE94CAF-63DC-4A4A-A222-5003FB6666AC}" sibTransId="{AF242DA8-09FD-4FCD-91D4-6A423A0645BD}"/>
    <dgm:cxn modelId="{80812991-8D97-4460-92AA-5EBAE888B47D}" type="presParOf" srcId="{88CE6A35-BDE6-4D42-B3F2-399A5663DA76}" destId="{552B32BF-12F4-4D37-AD0B-9ACD570BB0DF}" srcOrd="0" destOrd="0" presId="urn:microsoft.com/office/officeart/2005/8/layout/StepDownProcess"/>
    <dgm:cxn modelId="{29C20270-E20B-4EA9-B6D0-5FFD5F6BC17E}" type="presParOf" srcId="{552B32BF-12F4-4D37-AD0B-9ACD570BB0DF}" destId="{8C6993E0-5D17-431B-9180-E7B009F8D513}" srcOrd="0" destOrd="0" presId="urn:microsoft.com/office/officeart/2005/8/layout/StepDownProcess"/>
    <dgm:cxn modelId="{6C8F6F23-B3B1-4957-B3A9-8FFD45E63688}" type="presParOf" srcId="{552B32BF-12F4-4D37-AD0B-9ACD570BB0DF}" destId="{F3DAAA8D-359E-44EF-97E8-D7445521F084}" srcOrd="1" destOrd="0" presId="urn:microsoft.com/office/officeart/2005/8/layout/StepDownProcess"/>
    <dgm:cxn modelId="{ACA254FC-136B-474A-96FC-76D0B83DB49B}" type="presParOf" srcId="{552B32BF-12F4-4D37-AD0B-9ACD570BB0DF}" destId="{4A655121-6C4B-4DEE-BA6A-356F7370A1D2}" srcOrd="2" destOrd="0" presId="urn:microsoft.com/office/officeart/2005/8/layout/StepDownProcess"/>
    <dgm:cxn modelId="{52946E7A-793A-47AD-8E27-BE9406CED1E1}" type="presParOf" srcId="{88CE6A35-BDE6-4D42-B3F2-399A5663DA76}" destId="{FB800DC6-D588-4BBD-BA88-63472B48766A}" srcOrd="1" destOrd="0" presId="urn:microsoft.com/office/officeart/2005/8/layout/StepDownProcess"/>
    <dgm:cxn modelId="{A412453B-C701-42B3-87B7-1CF170CD10D9}" type="presParOf" srcId="{88CE6A35-BDE6-4D42-B3F2-399A5663DA76}" destId="{D4971FFF-98D4-4817-AA4C-19E2AABDCEE2}" srcOrd="2" destOrd="0" presId="urn:microsoft.com/office/officeart/2005/8/layout/StepDownProcess"/>
    <dgm:cxn modelId="{145A588E-7D53-4771-A8F0-33B456CE305D}" type="presParOf" srcId="{D4971FFF-98D4-4817-AA4C-19E2AABDCEE2}" destId="{B3620E11-0F70-4048-B40F-709EEA589F81}" srcOrd="0" destOrd="0" presId="urn:microsoft.com/office/officeart/2005/8/layout/StepDownProcess"/>
    <dgm:cxn modelId="{9B838189-D75E-46F9-8FCF-15CE3198CE02}" type="presParOf" srcId="{D4971FFF-98D4-4817-AA4C-19E2AABDCEE2}" destId="{1C65A969-3A41-4896-9A09-F2E3B64AF262}" srcOrd="1" destOrd="0" presId="urn:microsoft.com/office/officeart/2005/8/layout/StepDownProcess"/>
    <dgm:cxn modelId="{543CFD6E-81E5-4894-8B65-B312094A71D5}" type="presParOf" srcId="{D4971FFF-98D4-4817-AA4C-19E2AABDCEE2}" destId="{B945B374-95C7-4791-B177-3ADCC5913345}" srcOrd="2" destOrd="0" presId="urn:microsoft.com/office/officeart/2005/8/layout/StepDownProcess"/>
    <dgm:cxn modelId="{EE20828A-F391-4DDF-A6BA-3ABA66401731}" type="presParOf" srcId="{88CE6A35-BDE6-4D42-B3F2-399A5663DA76}" destId="{DB668706-985B-4235-A40B-999D22DB9182}" srcOrd="3" destOrd="0" presId="urn:microsoft.com/office/officeart/2005/8/layout/StepDownProcess"/>
    <dgm:cxn modelId="{625A4327-1358-4AC1-90B0-FFCAE2BDF527}" type="presParOf" srcId="{88CE6A35-BDE6-4D42-B3F2-399A5663DA76}" destId="{D7B85B57-CF9A-4B97-A142-B6845A66E52B}" srcOrd="4" destOrd="0" presId="urn:microsoft.com/office/officeart/2005/8/layout/StepDownProcess"/>
    <dgm:cxn modelId="{3C6BECAC-D7F0-40BB-B378-4CA403C50B43}" type="presParOf" srcId="{D7B85B57-CF9A-4B97-A142-B6845A66E52B}" destId="{3A89AA43-F3EE-4112-9553-C29B2D026368}" srcOrd="0" destOrd="0" presId="urn:microsoft.com/office/officeart/2005/8/layout/StepDownProcess"/>
    <dgm:cxn modelId="{3E97879D-2ED9-4F76-B5BC-7201836D6482}" type="presParOf" srcId="{D7B85B57-CF9A-4B97-A142-B6845A66E52B}" destId="{3779EAD7-A53C-4100-AE2C-4AC54EE9B4DC}" srcOrd="1" destOrd="0" presId="urn:microsoft.com/office/officeart/2005/8/layout/StepDownProcess"/>
    <dgm:cxn modelId="{CC9ABFB1-7F0C-41D1-AE0A-B90C0C3D9A77}" type="presParOf" srcId="{D7B85B57-CF9A-4B97-A142-B6845A66E52B}" destId="{C8C24739-EC50-466A-91B6-E236460A43D4}" srcOrd="2" destOrd="0" presId="urn:microsoft.com/office/officeart/2005/8/layout/StepDownProcess"/>
    <dgm:cxn modelId="{54A09092-098F-4133-A498-3A138CBF61F0}" type="presParOf" srcId="{88CE6A35-BDE6-4D42-B3F2-399A5663DA76}" destId="{AF666363-B1B3-4805-9A10-3F653FEC44C8}" srcOrd="5" destOrd="0" presId="urn:microsoft.com/office/officeart/2005/8/layout/StepDownProcess"/>
    <dgm:cxn modelId="{83CF923C-0B35-4DDC-9D48-0CABD04730CF}" type="presParOf" srcId="{88CE6A35-BDE6-4D42-B3F2-399A5663DA76}" destId="{E377ECBC-F417-4766-B510-C3E3DA376756}" srcOrd="6" destOrd="0" presId="urn:microsoft.com/office/officeart/2005/8/layout/StepDownProcess"/>
    <dgm:cxn modelId="{3BDD6A60-8228-4FB3-A35E-F09DA16F76E6}" type="presParOf" srcId="{E377ECBC-F417-4766-B510-C3E3DA376756}" destId="{24CA6489-2396-4CFA-8480-90F9378C70E2}" srcOrd="0" destOrd="0" presId="urn:microsoft.com/office/officeart/2005/8/layout/StepDownProcess"/>
    <dgm:cxn modelId="{161B4E15-63B6-409D-9BEA-25FD88B18B4D}" type="presParOf" srcId="{E377ECBC-F417-4766-B510-C3E3DA376756}" destId="{67D0FF81-AD78-4E1C-BAFB-664CBFE4E37D}" srcOrd="1" destOrd="0" presId="urn:microsoft.com/office/officeart/2005/8/layout/StepDownProcess"/>
    <dgm:cxn modelId="{49FDA7CF-BBAF-4EB2-BE83-CA0F18727836}" type="presParOf" srcId="{E377ECBC-F417-4766-B510-C3E3DA376756}" destId="{712809A3-1C89-4F4C-BF9B-24CFF1B0C8E3}" srcOrd="2" destOrd="0" presId="urn:microsoft.com/office/officeart/2005/8/layout/StepDownProcess"/>
    <dgm:cxn modelId="{97DCFCBE-345A-470F-B51E-6EC261AC1DA9}" type="presParOf" srcId="{88CE6A35-BDE6-4D42-B3F2-399A5663DA76}" destId="{8636BE44-CD0B-40A4-8436-E4EA331FD9CC}" srcOrd="7" destOrd="0" presId="urn:microsoft.com/office/officeart/2005/8/layout/StepDownProcess"/>
    <dgm:cxn modelId="{0333FCEB-6D9F-4B21-8B37-0078C0E9640A}" type="presParOf" srcId="{88CE6A35-BDE6-4D42-B3F2-399A5663DA76}" destId="{E2DEC473-AC15-480B-B7B5-A67A37B92D01}" srcOrd="8" destOrd="0" presId="urn:microsoft.com/office/officeart/2005/8/layout/StepDownProcess"/>
    <dgm:cxn modelId="{B8956013-3B20-401F-9296-0D70E68156F7}" type="presParOf" srcId="{E2DEC473-AC15-480B-B7B5-A67A37B92D01}" destId="{52409D24-70D3-4DE4-8282-D413F52AD175}" srcOrd="0" destOrd="0" presId="urn:microsoft.com/office/officeart/2005/8/layout/StepDownProcess"/>
    <dgm:cxn modelId="{9DEE5543-7B7F-4611-9F85-3C18A3483804}" type="presParOf" srcId="{E2DEC473-AC15-480B-B7B5-A67A37B92D01}" destId="{0BDA7697-8455-4249-B0DB-D1CE6A273D98}" srcOrd="1" destOrd="0" presId="urn:microsoft.com/office/officeart/2005/8/layout/StepDownProcess"/>
    <dgm:cxn modelId="{F04C7E19-70F2-44B2-9BC6-A7A03DE7B88D}" type="presParOf" srcId="{E2DEC473-AC15-480B-B7B5-A67A37B92D01}" destId="{850DCC70-AA48-488D-BD85-5CA7F12EF140}" srcOrd="2" destOrd="0" presId="urn:microsoft.com/office/officeart/2005/8/layout/StepDownProcess"/>
    <dgm:cxn modelId="{BA5E3ECB-1D10-4413-9258-5E3D953FBE5A}" type="presParOf" srcId="{88CE6A35-BDE6-4D42-B3F2-399A5663DA76}" destId="{1BB449DA-9266-41D4-BC9D-9E44ADD2A4C9}" srcOrd="9" destOrd="0" presId="urn:microsoft.com/office/officeart/2005/8/layout/StepDownProcess"/>
    <dgm:cxn modelId="{DA8CF792-831E-4E6A-B156-81BD11960821}" type="presParOf" srcId="{88CE6A35-BDE6-4D42-B3F2-399A5663DA76}" destId="{A32D35B3-52FC-4D9A-A810-AE2117F86D85}" srcOrd="10" destOrd="0" presId="urn:microsoft.com/office/officeart/2005/8/layout/StepDownProcess"/>
    <dgm:cxn modelId="{ADA7D973-00B7-4110-A183-A01B4FE8A656}" type="presParOf" srcId="{A32D35B3-52FC-4D9A-A810-AE2117F86D85}" destId="{A1E95097-6208-4213-BB95-B5DD247AD98A}" srcOrd="0" destOrd="0" presId="urn:microsoft.com/office/officeart/2005/8/layout/StepDownProcess"/>
    <dgm:cxn modelId="{1866A820-2078-4929-AD3A-BF5651E37E31}" type="presParOf" srcId="{A32D35B3-52FC-4D9A-A810-AE2117F86D85}" destId="{D50BF101-2CF9-4E37-92FC-10986229A15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993E0-5D17-431B-9180-E7B009F8D513}">
      <dsp:nvSpPr>
        <dsp:cNvPr id="0" name=""/>
        <dsp:cNvSpPr/>
      </dsp:nvSpPr>
      <dsp:spPr>
        <a:xfrm rot="5400000">
          <a:off x="1615939" y="774369"/>
          <a:ext cx="671261" cy="76420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AAA8D-359E-44EF-97E8-D7445521F084}">
      <dsp:nvSpPr>
        <dsp:cNvPr id="0" name=""/>
        <dsp:cNvSpPr/>
      </dsp:nvSpPr>
      <dsp:spPr>
        <a:xfrm>
          <a:off x="1438095" y="30262"/>
          <a:ext cx="1130009" cy="79097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Collection</a:t>
          </a:r>
        </a:p>
      </dsp:txBody>
      <dsp:txXfrm>
        <a:off x="1476714" y="68881"/>
        <a:ext cx="1052771" cy="713732"/>
      </dsp:txXfrm>
    </dsp:sp>
    <dsp:sp modelId="{4A655121-6C4B-4DEE-BA6A-356F7370A1D2}">
      <dsp:nvSpPr>
        <dsp:cNvPr id="0" name=""/>
        <dsp:cNvSpPr/>
      </dsp:nvSpPr>
      <dsp:spPr>
        <a:xfrm>
          <a:off x="2566272" y="105699"/>
          <a:ext cx="2019954" cy="63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Fetched 5 years of BTC price &amp; volume data (4-hour intervals) from Binance API</a:t>
          </a:r>
        </a:p>
      </dsp:txBody>
      <dsp:txXfrm>
        <a:off x="2566272" y="105699"/>
        <a:ext cx="2019954" cy="639296"/>
      </dsp:txXfrm>
    </dsp:sp>
    <dsp:sp modelId="{B3620E11-0F70-4048-B40F-709EEA589F81}">
      <dsp:nvSpPr>
        <dsp:cNvPr id="0" name=""/>
        <dsp:cNvSpPr/>
      </dsp:nvSpPr>
      <dsp:spPr>
        <a:xfrm rot="5400000">
          <a:off x="2840379" y="1691069"/>
          <a:ext cx="671261" cy="76420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5A969-3A41-4896-9A09-F2E3B64AF262}">
      <dsp:nvSpPr>
        <dsp:cNvPr id="0" name=""/>
        <dsp:cNvSpPr/>
      </dsp:nvSpPr>
      <dsp:spPr>
        <a:xfrm>
          <a:off x="2662536" y="946962"/>
          <a:ext cx="1130009" cy="79097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Feature Engineering</a:t>
          </a:r>
        </a:p>
      </dsp:txBody>
      <dsp:txXfrm>
        <a:off x="2701155" y="985581"/>
        <a:ext cx="1052771" cy="713732"/>
      </dsp:txXfrm>
    </dsp:sp>
    <dsp:sp modelId="{B945B374-95C7-4791-B177-3ADCC5913345}">
      <dsp:nvSpPr>
        <dsp:cNvPr id="0" name=""/>
        <dsp:cNvSpPr/>
      </dsp:nvSpPr>
      <dsp:spPr>
        <a:xfrm>
          <a:off x="3792459" y="919115"/>
          <a:ext cx="2702584" cy="846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Calculated technical indicators/features (e.g., returns, volatility, momentum metrics)</a:t>
          </a:r>
        </a:p>
      </dsp:txBody>
      <dsp:txXfrm>
        <a:off x="3792459" y="919115"/>
        <a:ext cx="2702584" cy="846531"/>
      </dsp:txXfrm>
    </dsp:sp>
    <dsp:sp modelId="{3A89AA43-F3EE-4112-9553-C29B2D026368}">
      <dsp:nvSpPr>
        <dsp:cNvPr id="0" name=""/>
        <dsp:cNvSpPr/>
      </dsp:nvSpPr>
      <dsp:spPr>
        <a:xfrm rot="5400000">
          <a:off x="4064820" y="2579590"/>
          <a:ext cx="671261" cy="76420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9EAD7-A53C-4100-AE2C-4AC54EE9B4DC}">
      <dsp:nvSpPr>
        <dsp:cNvPr id="0" name=""/>
        <dsp:cNvSpPr/>
      </dsp:nvSpPr>
      <dsp:spPr>
        <a:xfrm>
          <a:off x="3886976" y="1835483"/>
          <a:ext cx="1130009" cy="79097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Regime Detection</a:t>
          </a:r>
        </a:p>
      </dsp:txBody>
      <dsp:txXfrm>
        <a:off x="3925595" y="1874102"/>
        <a:ext cx="1052771" cy="713732"/>
      </dsp:txXfrm>
    </dsp:sp>
    <dsp:sp modelId="{C8C24739-EC50-466A-91B6-E236460A43D4}">
      <dsp:nvSpPr>
        <dsp:cNvPr id="0" name=""/>
        <dsp:cNvSpPr/>
      </dsp:nvSpPr>
      <dsp:spPr>
        <a:xfrm>
          <a:off x="5002353" y="1916079"/>
          <a:ext cx="2342609" cy="63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Applied multi-phase K-Means clustering to group similar market conditions</a:t>
          </a:r>
        </a:p>
      </dsp:txBody>
      <dsp:txXfrm>
        <a:off x="5002353" y="1916079"/>
        <a:ext cx="2342609" cy="639296"/>
      </dsp:txXfrm>
    </dsp:sp>
    <dsp:sp modelId="{24CA6489-2396-4CFA-8480-90F9378C70E2}">
      <dsp:nvSpPr>
        <dsp:cNvPr id="0" name=""/>
        <dsp:cNvSpPr/>
      </dsp:nvSpPr>
      <dsp:spPr>
        <a:xfrm rot="5400000">
          <a:off x="5289260" y="3468110"/>
          <a:ext cx="671261" cy="76420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0FF81-AD78-4E1C-BAFB-664CBFE4E37D}">
      <dsp:nvSpPr>
        <dsp:cNvPr id="0" name=""/>
        <dsp:cNvSpPr/>
      </dsp:nvSpPr>
      <dsp:spPr>
        <a:xfrm>
          <a:off x="5111417" y="2724003"/>
          <a:ext cx="1130009" cy="79097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HMM Training</a:t>
          </a:r>
        </a:p>
      </dsp:txBody>
      <dsp:txXfrm>
        <a:off x="5150036" y="2762622"/>
        <a:ext cx="1052771" cy="713732"/>
      </dsp:txXfrm>
    </dsp:sp>
    <dsp:sp modelId="{712809A3-1C89-4F4C-BF9B-24CFF1B0C8E3}">
      <dsp:nvSpPr>
        <dsp:cNvPr id="0" name=""/>
        <dsp:cNvSpPr/>
      </dsp:nvSpPr>
      <dsp:spPr>
        <a:xfrm>
          <a:off x="6233565" y="2805533"/>
          <a:ext cx="2863997" cy="63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Trained a 3 hidden state HMM to learn latent regimes using clustered sequences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Labeled real-time market states as bullish, bearish, or neutral</a:t>
          </a:r>
        </a:p>
      </dsp:txBody>
      <dsp:txXfrm>
        <a:off x="6233565" y="2805533"/>
        <a:ext cx="2863997" cy="639296"/>
      </dsp:txXfrm>
    </dsp:sp>
    <dsp:sp modelId="{52409D24-70D3-4DE4-8282-D413F52AD175}">
      <dsp:nvSpPr>
        <dsp:cNvPr id="0" name=""/>
        <dsp:cNvSpPr/>
      </dsp:nvSpPr>
      <dsp:spPr>
        <a:xfrm rot="5400000">
          <a:off x="6695406" y="4356631"/>
          <a:ext cx="671261" cy="76420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A7697-8455-4249-B0DB-D1CE6A273D98}">
      <dsp:nvSpPr>
        <dsp:cNvPr id="0" name=""/>
        <dsp:cNvSpPr/>
      </dsp:nvSpPr>
      <dsp:spPr>
        <a:xfrm>
          <a:off x="6517563" y="3612524"/>
          <a:ext cx="1130009" cy="79097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Synthetic Data Simulation</a:t>
          </a:r>
        </a:p>
      </dsp:txBody>
      <dsp:txXfrm>
        <a:off x="6556182" y="3651143"/>
        <a:ext cx="1052771" cy="713732"/>
      </dsp:txXfrm>
    </dsp:sp>
    <dsp:sp modelId="{850DCC70-AA48-488D-BD85-5CA7F12EF140}">
      <dsp:nvSpPr>
        <dsp:cNvPr id="0" name=""/>
        <dsp:cNvSpPr/>
      </dsp:nvSpPr>
      <dsp:spPr>
        <a:xfrm>
          <a:off x="7634439" y="3693593"/>
          <a:ext cx="3445292" cy="63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Generated synthetic price path using historical return statistics (μ, σ)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Simulated real-time regime detection on synthetic data </a:t>
          </a:r>
        </a:p>
      </dsp:txBody>
      <dsp:txXfrm>
        <a:off x="7634439" y="3693593"/>
        <a:ext cx="3445292" cy="639296"/>
      </dsp:txXfrm>
    </dsp:sp>
    <dsp:sp modelId="{A1E95097-6208-4213-BB95-B5DD247AD98A}">
      <dsp:nvSpPr>
        <dsp:cNvPr id="0" name=""/>
        <dsp:cNvSpPr/>
      </dsp:nvSpPr>
      <dsp:spPr>
        <a:xfrm>
          <a:off x="7616160" y="4501044"/>
          <a:ext cx="1130009" cy="79097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Back Testing &amp; Performance Evaluation</a:t>
          </a:r>
        </a:p>
      </dsp:txBody>
      <dsp:txXfrm>
        <a:off x="7654779" y="4539663"/>
        <a:ext cx="1052771" cy="713732"/>
      </dsp:txXfrm>
    </dsp:sp>
    <dsp:sp modelId="{D50BF101-2CF9-4E37-92FC-10986229A158}">
      <dsp:nvSpPr>
        <dsp:cNvPr id="0" name=""/>
        <dsp:cNvSpPr/>
      </dsp:nvSpPr>
      <dsp:spPr>
        <a:xfrm>
          <a:off x="8738469" y="4581628"/>
          <a:ext cx="3193605" cy="63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Deployed regime-aware trading logic on synthetic charts via Monte Carlo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Compared </a:t>
          </a:r>
          <a:r>
            <a:rPr lang="en-US" sz="1000" kern="1200" dirty="0" err="1"/>
            <a:t>PnLs</a:t>
          </a:r>
          <a:r>
            <a:rPr lang="en-US" sz="1000" kern="1200" dirty="0"/>
            <a:t> and Sharpe Ratios between HMM strategy and buy-and-hold</a:t>
          </a:r>
        </a:p>
      </dsp:txBody>
      <dsp:txXfrm>
        <a:off x="8738469" y="4581628"/>
        <a:ext cx="3193605" cy="63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9B7-1EBA-DE13-B010-85CC3D1E0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B15E1-250D-E1C7-C9F9-9534B332C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76B9-E220-0FEB-B952-3654BF9C1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BA01-8CBE-8BFD-E3FB-9A9A566E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606ED-FADA-2006-25B4-B565CE9FE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6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8745-E5F4-311C-3948-792BF55D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77160-9A08-E981-1296-4FBE23FF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7AED8-E9BC-3748-7134-11F9A01D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F1677-06C1-951B-1078-AB685E2C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3EE6B-CEF1-62E7-459F-AE580EBB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5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7AC90-C61F-FF91-17B7-8C65698C0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E49C7-B4EC-AC95-AD54-A77773FE5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72267-C3D5-BE87-E7AC-6B269A6F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AA8E0-A6FB-0380-4C14-1F582E0C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E33FC-6A45-6CE1-074F-1AC01EFF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1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EB62-8433-D9D3-F4B7-E10FEB46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E71E6-8249-6899-685E-820F43AA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9A202-7044-B49C-0586-1270EE310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F6CCD-F888-3C3F-674B-56281BA95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81C1A-9991-CCD0-D038-40CA62C1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84CD-816A-75D2-B448-19DC6C33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FEF45-3A45-BE2D-5D17-35719808D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FEB25-7ABF-A5D2-7EC3-188663DE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C0EDE-1346-4C0B-E604-C18FF3B4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A72CE-E264-A2A6-3443-921587C0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10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AFE0-BBE5-ED85-F327-B6E72747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17DDC-8FFB-7FAA-8CA0-ECA01AE19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D31D3-60B2-3CE7-5291-2B39B9014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C2594-826C-6CC3-BB7F-4D27734B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A9D4E-2244-5891-86E4-23EB8FF5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7A74D-E9EA-F8FB-4038-3E90CB58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2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57DE-391B-F808-DD9A-92049B2F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0A942-0998-8550-05CE-751B512B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4600F-E079-79A2-F99E-C32864FBB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F9FD7-744B-2E82-3BC0-8B3AB99CA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F06226-727E-55F7-ECF5-DDCC716D6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1B6A5-D944-AB44-AFCA-3E04F12D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83EC3-B37A-5031-6905-F17E4FD9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35704-44BC-912C-C824-F13A8DD4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7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CF9B-1A46-6A7A-5137-2A5E40D5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91759-7E66-76F7-B7E7-908C935D5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56F47-AC20-131B-7EFD-4753FB94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A79BD-24A4-147F-8EC7-47476EF7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B8C57-1082-6D84-6B6B-2C7E135FE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D0C00F-64E1-006B-44EA-9DD95581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43B4-84C8-D03E-8CF1-13A05F0B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3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0478E-016F-E1CA-33B7-AD8839E5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6DE67-D1BF-F925-8C76-A8B3EE600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8DF65-8EF5-6C63-9ADE-C5F7C4F6D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026E1-2A51-8F0C-B99C-FD04052C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6945E-5C05-3CD2-EDD8-5845FCBF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17E41-965C-4388-94D8-118AEFC3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4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840F-9D67-4B78-9C58-CC3B24AE7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EF4A4-FC50-CDF5-8894-2FA0419FF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29851-C0C1-9519-7499-6DF8623E4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8C707-0619-C09B-34BD-FCEDBDE45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596FA-D3FB-59D3-09F7-EB59D2AC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174DB-2E97-C686-F257-3B428732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5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67553-69F5-6F43-A004-E6140C17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26A66-2665-A58A-41C1-16B06D703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32EED-808F-B935-0CB4-B43E1241A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E2291A-CAC8-4A1B-BCE0-A785B615CC67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BC73-6137-475E-E687-5EEBA2A66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796D6-053C-2445-345A-F7558FF3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520EB-A04C-492D-BA02-80EAE15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7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960F-8783-8966-DD47-E3D961E22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Regime-Based Momentum Trading Strategy Using Hidden Markov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D6F11-F024-540F-8717-D7916B27B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Boston University Faculty of Computing &amp; Data Sciences (CDS)</a:t>
            </a:r>
          </a:p>
          <a:p>
            <a:r>
              <a:rPr lang="en-US" dirty="0"/>
              <a:t>Undergraduate Researcher: Yulian Gogov</a:t>
            </a:r>
          </a:p>
        </p:txBody>
      </p:sp>
    </p:spTree>
    <p:extLst>
      <p:ext uri="{BB962C8B-B14F-4D97-AF65-F5344CB8AC3E}">
        <p14:creationId xmlns:p14="http://schemas.microsoft.com/office/powerpoint/2010/main" val="1076903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6C87-3BE3-E133-8EDC-DBDC5388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CE04-57BC-DA97-FC60-A59CDFEC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Multi-Phase K-Means Clustering: Phase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38187-1129-5957-ADFB-03EF47AFE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2000" dirty="0"/>
              <a:t>Sub-Clustering Phase: Neutral</a:t>
            </a:r>
          </a:p>
          <a:p>
            <a:pPr lvl="1"/>
            <a:r>
              <a:rPr lang="en-US" sz="2000" dirty="0"/>
              <a:t>Apply an additional 2-cluster K-Means classification on the neutral cluster</a:t>
            </a:r>
          </a:p>
          <a:p>
            <a:pPr lvl="1"/>
            <a:r>
              <a:rPr lang="en-US" sz="2000" dirty="0"/>
              <a:t>The zoomed in chart shows the additional clustering draws a distinction between upward and downward price shifts in the primary neutral cluster</a:t>
            </a:r>
            <a:endParaRPr lang="en-US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B9209-AB1E-85CD-E23D-8724F5981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8715" y="212240"/>
            <a:ext cx="5334060" cy="2972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DE7E9-8C40-4733-9044-7B1349ACB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8718" y="3429000"/>
            <a:ext cx="5334058" cy="2972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24FB64-4530-3E1E-AFA4-30E68F3FFD36}"/>
              </a:ext>
            </a:extLst>
          </p:cNvPr>
          <p:cNvSpPr txBox="1"/>
          <p:nvPr/>
        </p:nvSpPr>
        <p:spPr>
          <a:xfrm>
            <a:off x="6464789" y="6452645"/>
            <a:ext cx="370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Zoomed in: March 2023 – June 2023</a:t>
            </a:r>
          </a:p>
        </p:txBody>
      </p:sp>
    </p:spTree>
    <p:extLst>
      <p:ext uri="{BB962C8B-B14F-4D97-AF65-F5344CB8AC3E}">
        <p14:creationId xmlns:p14="http://schemas.microsoft.com/office/powerpoint/2010/main" val="37487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940A8-D5F3-D5EE-8F5F-9DB624B3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483E-6AA6-C135-13A1-427E0DEA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D26D1-1F96-326D-C35D-4F5E67BF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Trained a 3 hidden state HMM </a:t>
            </a:r>
            <a:r>
              <a:rPr lang="en-US" dirty="0"/>
              <a:t>on historical rolling returns and K-Means clustering data</a:t>
            </a:r>
            <a:endParaRPr lang="en-US" sz="2600" dirty="0"/>
          </a:p>
          <a:p>
            <a:r>
              <a:rPr lang="en-US" sz="2600" dirty="0"/>
              <a:t>Created an average returns-based classifier function that labels the hidden states as bullish, bearish, and neutral market regimes</a:t>
            </a:r>
            <a:endParaRPr lang="en-US" sz="1600" dirty="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575293D-6DE6-9003-FAF7-78B7AA543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60" y="3718115"/>
            <a:ext cx="4645108" cy="2774760"/>
          </a:xfrm>
          <a:prstGeom prst="rect">
            <a:avLst/>
          </a:prstGeom>
        </p:spPr>
      </p:pic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D57A21CC-5A82-240A-4ECB-26B5CEA71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90" y="3718115"/>
            <a:ext cx="4103687" cy="27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84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A9E6E-A936-195F-22A4-F34748444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8C30-65C3-029D-8C62-54E27D71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56CC-C577-5A14-1DC7-D9477E9CE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1400" dirty="0"/>
          </a:p>
        </p:txBody>
      </p:sp>
      <p:pic>
        <p:nvPicPr>
          <p:cNvPr id="6" name="Picture 5" descr="A graph on a screen&#10;&#10;AI-generated content may be incorrect.">
            <a:extLst>
              <a:ext uri="{FF2B5EF4-FFF2-40B4-BE49-F238E27FC236}">
                <a16:creationId xmlns:a16="http://schemas.microsoft.com/office/drawing/2014/main" id="{4564866A-DC47-80B8-7EC8-E64502CAD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504" y="-29561"/>
            <a:ext cx="12413007" cy="691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7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DC468-D0D9-CE9B-4196-B01EE509B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D82D-9325-5720-DE97-2E620741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Future Price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3C64-607C-0653-BA9B-0FE81C83A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5 years of synthetic future BTC price series based on historical return statistics (μ, σ)</a:t>
            </a:r>
          </a:p>
          <a:p>
            <a:r>
              <a:rPr lang="en-US" dirty="0"/>
              <a:t>Derived key features/indicators (rolling returns, clustering, etc.)</a:t>
            </a:r>
            <a:endParaRPr lang="en-US" sz="1600" dirty="0"/>
          </a:p>
          <a:p>
            <a:pPr lvl="1"/>
            <a:endParaRPr lang="en-US" sz="14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DE5523-44E4-71A9-2239-F974C2390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52" y="3573278"/>
            <a:ext cx="5025748" cy="2421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59C280-69C4-1173-1504-44888A32C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r="11451"/>
          <a:stretch>
            <a:fillRect/>
          </a:stretch>
        </p:blipFill>
        <p:spPr>
          <a:xfrm>
            <a:off x="934788" y="3651483"/>
            <a:ext cx="4929161" cy="22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3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D27C6187-DD46-5BEF-4293-2A4D67DE1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r="-2" b="-2"/>
          <a:stretch>
            <a:fillRect/>
          </a:stretch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5" name="Picture 4" descr="A graph with blue lines&#10;&#10;AI-generated content may be incorrect.">
            <a:extLst>
              <a:ext uri="{FF2B5EF4-FFF2-40B4-BE49-F238E27FC236}">
                <a16:creationId xmlns:a16="http://schemas.microsoft.com/office/drawing/2014/main" id="{B15CF4EE-866E-DA98-BFE7-4FBE38AF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" r="2" b="2"/>
          <a:stretch>
            <a:fillRect/>
          </a:stretch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11" name="Picture 10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888F727E-86EF-BCE9-8A05-0F87AFD7A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9" r="-2" b="-2"/>
          <a:stretch>
            <a:fillRect/>
          </a:stretch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7" name="Picture 6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104DCB27-EA45-B8AE-DB2D-6A1660D6E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6" r="2" b="2"/>
          <a:stretch>
            <a:fillRect/>
          </a:stretch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0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241D5-1CDE-6229-60D9-C47A1E73A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B3C0-F41C-F413-79D6-78BEFDD3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Autofit/>
          </a:bodyPr>
          <a:lstStyle/>
          <a:p>
            <a:r>
              <a:rPr lang="en-US" sz="3400" dirty="0"/>
              <a:t>Running Simulations on the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8FB72-455F-014D-23E4-8EA906F34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4"/>
            <a:ext cx="4443154" cy="3662563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Run a for loop through the synthetic data to simulate a streaming price chart</a:t>
            </a:r>
          </a:p>
          <a:p>
            <a:pPr lvl="1"/>
            <a:r>
              <a:rPr lang="en-US" sz="1800" dirty="0"/>
              <a:t>Mimics how a real trading system would encounter data — </a:t>
            </a:r>
            <a:r>
              <a:rPr lang="en-US" sz="1800" u="sng" dirty="0"/>
              <a:t>sequentially and without foresight </a:t>
            </a:r>
            <a:r>
              <a:rPr lang="en-US" sz="1800" dirty="0"/>
              <a:t>(no look ahead bias)</a:t>
            </a:r>
          </a:p>
          <a:p>
            <a:r>
              <a:rPr lang="en-US" sz="2200" dirty="0"/>
              <a:t>At each new price point, the model classifies the point as bullish or bearish</a:t>
            </a:r>
          </a:p>
          <a:p>
            <a:pPr lvl="1"/>
            <a:r>
              <a:rPr lang="en-US" sz="1800" dirty="0"/>
              <a:t>Calculated through the point’s Euclidean distance to each hidden state’s mean vector</a:t>
            </a:r>
            <a:endParaRPr lang="en-US" sz="2200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A6F7AD5-87B1-ECCA-D594-C469C4989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83" y="511986"/>
            <a:ext cx="5064704" cy="583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1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4B9B7-C6A8-5DF6-08A7-8A50E1AD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EB5C2-9CBB-1E0A-0102-F0E0AE9C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" b="1126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214A45-B428-513D-26BE-91BEF0895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" b="1074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72B2D0-29EB-E87F-C319-C3E2FE00D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951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ACB37-F0AD-1663-64B7-B7AFF9B37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5" b="6905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4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20067-631D-E182-06C0-0709B95E0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4480-7C95-09BC-D4AD-3AC76CB6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Our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B009-747F-BBE5-22ED-0FE4DDFD6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Limitation: Synthetic price paths are generated using a normal distribution of past returns, which oversimplifies market behavior</a:t>
            </a:r>
          </a:p>
          <a:p>
            <a:pPr lvl="1"/>
            <a:r>
              <a:rPr lang="en-US" dirty="0"/>
              <a:t>Real price movements depend on external factors like news, fundamentals, and order flow</a:t>
            </a:r>
          </a:p>
          <a:p>
            <a:r>
              <a:rPr lang="en-US" dirty="0"/>
              <a:t>Despite limitations, this simulation is powerful because it allows us to test strategy robustness across many possible futures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9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D0863-C969-849B-B323-02B53E278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99FC-0838-3398-8BB9-6DF351DD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Autofit/>
          </a:bodyPr>
          <a:lstStyle/>
          <a:p>
            <a:r>
              <a:rPr lang="en-US" dirty="0"/>
              <a:t>Back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55987-8394-1EDE-F0A3-292871BE8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4"/>
            <a:ext cx="4443154" cy="3662563"/>
          </a:xfrm>
        </p:spPr>
        <p:txBody>
          <a:bodyPr>
            <a:normAutofit/>
          </a:bodyPr>
          <a:lstStyle/>
          <a:p>
            <a:r>
              <a:rPr lang="en-US" sz="2400" dirty="0"/>
              <a:t>Trading Strategy: open or hold long positions on bullish price points and sell or remain in cash on bearish points</a:t>
            </a:r>
          </a:p>
          <a:p>
            <a:r>
              <a:rPr lang="en-US" sz="2400" dirty="0"/>
              <a:t>Performance Metrics: </a:t>
            </a:r>
            <a:r>
              <a:rPr lang="en-US" sz="2400" dirty="0" err="1"/>
              <a:t>PnL</a:t>
            </a:r>
            <a:r>
              <a:rPr lang="en-US" sz="2400" dirty="0"/>
              <a:t>, Sharpe Ratio, and 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5EF50-6989-F796-5A44-4E5F29109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8754" y="510540"/>
            <a:ext cx="5793145" cy="588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1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CC558-2CD1-A22B-08C3-B8854A13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E578-9054-25F4-D1A8-CE7D7C3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Autofit/>
          </a:bodyPr>
          <a:lstStyle/>
          <a:p>
            <a:r>
              <a:rPr lang="en-US" sz="3600" dirty="0"/>
              <a:t>Back Testing a Bull Market</a:t>
            </a:r>
            <a:endParaRPr lang="en-US" sz="3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889F1-DC5F-9FE9-3A99-2E5C41461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9458" y="501509"/>
            <a:ext cx="5120756" cy="2858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B2C2C7-4B65-276C-48B0-CBFF8CC7E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9456" y="3497580"/>
            <a:ext cx="5120758" cy="2858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574852-D103-8258-2685-E39A262A4B8F}"/>
              </a:ext>
            </a:extLst>
          </p:cNvPr>
          <p:cNvSpPr txBox="1"/>
          <p:nvPr/>
        </p:nvSpPr>
        <p:spPr>
          <a:xfrm>
            <a:off x="6913064" y="132177"/>
            <a:ext cx="385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Synthetic Price Chart (Buy-and-Hold)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5AB8D-8261-9E99-66C3-6D917DBDA4F7}"/>
              </a:ext>
            </a:extLst>
          </p:cNvPr>
          <p:cNvSpPr txBox="1"/>
          <p:nvPr/>
        </p:nvSpPr>
        <p:spPr>
          <a:xfrm>
            <a:off x="7837764" y="6356491"/>
            <a:ext cx="202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Highlighted Trades</a:t>
            </a:r>
          </a:p>
        </p:txBody>
      </p:sp>
      <p:pic>
        <p:nvPicPr>
          <p:cNvPr id="15" name="Picture 1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840598C-F881-DBD0-B466-E5BD2951A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" y="2684093"/>
            <a:ext cx="4664937" cy="36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4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49EA-CC30-448B-E9E9-CFC8A8CC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DE4D6-2C58-5F44-F596-A6CBFCB7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Designed a momentum-based trading strategy using 5 years of BTC price and volume data</a:t>
            </a:r>
          </a:p>
          <a:p>
            <a:r>
              <a:rPr lang="en-US" dirty="0"/>
              <a:t>Combined </a:t>
            </a:r>
            <a:r>
              <a:rPr lang="en-US" b="1" dirty="0"/>
              <a:t>K-Means clustering</a:t>
            </a:r>
            <a:r>
              <a:rPr lang="en-US" dirty="0"/>
              <a:t> and </a:t>
            </a:r>
            <a:r>
              <a:rPr lang="en-US" b="1" dirty="0"/>
              <a:t>Hidden Markov Models (HMM)</a:t>
            </a:r>
            <a:r>
              <a:rPr lang="en-US" dirty="0"/>
              <a:t> to detect real-time market regimes</a:t>
            </a:r>
          </a:p>
          <a:p>
            <a:r>
              <a:rPr lang="en-US" dirty="0"/>
              <a:t>Used regime signals to generate buy/sell decisions and simulate trades on synthetic price series data</a:t>
            </a:r>
          </a:p>
          <a:p>
            <a:r>
              <a:rPr lang="en-US" dirty="0"/>
              <a:t>Compared strategy returns to buy-and-hold benchmarks using </a:t>
            </a:r>
            <a:r>
              <a:rPr lang="en-US" dirty="0" err="1"/>
              <a:t>PnL</a:t>
            </a:r>
            <a:r>
              <a:rPr lang="en-US" dirty="0"/>
              <a:t> and Sharpe ratios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CD615CC-A7CE-248C-F809-697015CFF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synthetic price series via Monte Carlo simulation using BTC return statistics (mean &amp; volatility)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66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A23C-C782-5938-E71C-FDD5037A2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2741-219B-EED3-F39E-C60C3ABB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Autofit/>
          </a:bodyPr>
          <a:lstStyle/>
          <a:p>
            <a:r>
              <a:rPr lang="en-US" sz="3600" dirty="0"/>
              <a:t>Back Testing a Bear Market</a:t>
            </a:r>
            <a:endParaRPr lang="en-US" sz="3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E416E5-EE31-FCA7-367C-C41E37C44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9458" y="501509"/>
            <a:ext cx="5120756" cy="2858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039FCD-9D1F-F6A9-F61D-823385F72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9456" y="3497580"/>
            <a:ext cx="5120758" cy="2858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706DA9-4B1D-BC86-EB06-8FFCCCF4D01A}"/>
              </a:ext>
            </a:extLst>
          </p:cNvPr>
          <p:cNvSpPr txBox="1"/>
          <p:nvPr/>
        </p:nvSpPr>
        <p:spPr>
          <a:xfrm>
            <a:off x="6913064" y="132177"/>
            <a:ext cx="385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Synthetic Price Chart (Buy-and-Hold)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1B2482-5B06-74C3-4378-BD3BF4EF8AE9}"/>
              </a:ext>
            </a:extLst>
          </p:cNvPr>
          <p:cNvSpPr txBox="1"/>
          <p:nvPr/>
        </p:nvSpPr>
        <p:spPr>
          <a:xfrm>
            <a:off x="7837764" y="6356491"/>
            <a:ext cx="202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Highlighted Trades</a:t>
            </a:r>
          </a:p>
        </p:txBody>
      </p:sp>
      <p:pic>
        <p:nvPicPr>
          <p:cNvPr id="14" name="Picture 13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76A6B0AB-A88F-2AEF-6B4F-6C8C36D6C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2792534"/>
            <a:ext cx="4464346" cy="32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3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9027-0FCC-E94C-EC37-5DF1241A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A2BE-4FFE-B31E-393D-5489C317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Autofit/>
          </a:bodyPr>
          <a:lstStyle/>
          <a:p>
            <a:r>
              <a:rPr lang="en-US" sz="3600" dirty="0"/>
              <a:t>Back Testing a Sideways Market</a:t>
            </a:r>
            <a:endParaRPr lang="en-US" sz="3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A5726D-9A27-D932-0E55-07D48EB7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9458" y="501509"/>
            <a:ext cx="5120756" cy="28589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6457CA-7B34-C6B1-A710-FE1C45DB3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9456" y="3497580"/>
            <a:ext cx="5120758" cy="2858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A7AA2D-8A30-59A5-BF84-2ECEA622CD9B}"/>
              </a:ext>
            </a:extLst>
          </p:cNvPr>
          <p:cNvSpPr txBox="1"/>
          <p:nvPr/>
        </p:nvSpPr>
        <p:spPr>
          <a:xfrm>
            <a:off x="6913064" y="132177"/>
            <a:ext cx="385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Synthetic Price Chart (Buy-and-Hold)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E9264-53C5-A6B8-30B9-6BEB160AA2FE}"/>
              </a:ext>
            </a:extLst>
          </p:cNvPr>
          <p:cNvSpPr txBox="1"/>
          <p:nvPr/>
        </p:nvSpPr>
        <p:spPr>
          <a:xfrm>
            <a:off x="7837764" y="6356491"/>
            <a:ext cx="202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Highlighted Trades</a:t>
            </a:r>
          </a:p>
        </p:txBody>
      </p:sp>
      <p:pic>
        <p:nvPicPr>
          <p:cNvPr id="4" name="Picture 3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602A72E4-9BCA-A828-FF28-97339EBA5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" y="2792534"/>
            <a:ext cx="4598654" cy="356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14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F9E7-84B8-2806-4153-BAFEEB7C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Back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701E-9F43-425B-6613-35F377384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</a:t>
            </a:r>
            <a:r>
              <a:rPr lang="en-US" dirty="0" err="1"/>
              <a:t>generate_synthetic_market</a:t>
            </a:r>
            <a:r>
              <a:rPr lang="en-US" dirty="0"/>
              <a:t>() to generate a synthetic </a:t>
            </a:r>
            <a:r>
              <a:rPr lang="en-US" dirty="0" err="1"/>
              <a:t>dataframe</a:t>
            </a:r>
            <a:r>
              <a:rPr lang="en-US" dirty="0"/>
              <a:t> and run a simulation with </a:t>
            </a:r>
            <a:r>
              <a:rPr lang="en-US" dirty="0" err="1"/>
              <a:t>classify_regimes</a:t>
            </a:r>
            <a:r>
              <a:rPr lang="en-US" dirty="0"/>
              <a:t>()</a:t>
            </a:r>
          </a:p>
          <a:p>
            <a:r>
              <a:rPr lang="en-US" dirty="0"/>
              <a:t>Record </a:t>
            </a:r>
            <a:r>
              <a:rPr lang="en-US" dirty="0" err="1"/>
              <a:t>PnL</a:t>
            </a:r>
            <a:r>
              <a:rPr lang="en-US" dirty="0"/>
              <a:t> and Sharpe Ratio of our trading strategy and buy-and-hold</a:t>
            </a:r>
          </a:p>
          <a:p>
            <a:r>
              <a:rPr lang="en-US" dirty="0"/>
              <a:t>Repeat n = 100 times and compare average results:</a:t>
            </a:r>
          </a:p>
          <a:p>
            <a:endParaRPr lang="en-US" dirty="0"/>
          </a:p>
        </p:txBody>
      </p:sp>
      <p:pic>
        <p:nvPicPr>
          <p:cNvPr id="5" name="Picture 4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DA47AAB3-C6F7-D3FB-4872-A90ABCA0B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08966"/>
            <a:ext cx="2829319" cy="2025304"/>
          </a:xfrm>
          <a:prstGeom prst="rect">
            <a:avLst/>
          </a:prstGeom>
        </p:spPr>
      </p:pic>
      <p:pic>
        <p:nvPicPr>
          <p:cNvPr id="7" name="Picture 6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2F7E561A-2E02-08B6-6C95-7D904653B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661" y="4405295"/>
            <a:ext cx="2742129" cy="2028975"/>
          </a:xfrm>
          <a:prstGeom prst="rect">
            <a:avLst/>
          </a:prstGeom>
        </p:spPr>
      </p:pic>
      <p:pic>
        <p:nvPicPr>
          <p:cNvPr id="9" name="Picture 8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A3F66F9C-F877-6422-A600-E3C91E5B1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932" y="4405295"/>
            <a:ext cx="2939539" cy="20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19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AD877-1FD7-6D06-495F-9E47F8EE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818D-E330-31CF-ACE2-51F4040EC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Despite our simulation’s limitation, the HMM strategy consistently produces higher Sharpe ratios than a buy-and-hold</a:t>
            </a:r>
          </a:p>
          <a:p>
            <a:pPr lvl="1"/>
            <a:r>
              <a:rPr lang="en-US" dirty="0"/>
              <a:t>In bull markets, buy-and-hold may outperform in raw </a:t>
            </a:r>
            <a:r>
              <a:rPr lang="en-US" dirty="0" err="1"/>
              <a:t>PnL</a:t>
            </a:r>
            <a:r>
              <a:rPr lang="en-US" dirty="0"/>
              <a:t> — but our strategy manages risk more effectively</a:t>
            </a:r>
          </a:p>
          <a:p>
            <a:pPr lvl="1"/>
            <a:r>
              <a:rPr lang="en-US" dirty="0"/>
              <a:t>In sideways or bearish markets, the strategy often outperforms in both </a:t>
            </a:r>
            <a:r>
              <a:rPr lang="en-US" dirty="0" err="1"/>
              <a:t>PnL</a:t>
            </a:r>
            <a:r>
              <a:rPr lang="en-US" dirty="0"/>
              <a:t> and Sharpe</a:t>
            </a:r>
          </a:p>
        </p:txBody>
      </p:sp>
    </p:spTree>
    <p:extLst>
      <p:ext uri="{BB962C8B-B14F-4D97-AF65-F5344CB8AC3E}">
        <p14:creationId xmlns:p14="http://schemas.microsoft.com/office/powerpoint/2010/main" val="4231959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31575-0E6C-B1CD-924A-505C85BD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58E6-EB83-4F1A-B195-2633550E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60DAF-BEA6-212F-87F7-8A5E2711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regime classification lowers downside exposure while still capturing upside</a:t>
            </a:r>
          </a:p>
          <a:p>
            <a:r>
              <a:rPr lang="en-US" dirty="0"/>
              <a:t>Confirms that HMMs, when trained on structured regime signals, can be highly effective for live, time-aware trading</a:t>
            </a:r>
          </a:p>
        </p:txBody>
      </p:sp>
    </p:spTree>
    <p:extLst>
      <p:ext uri="{BB962C8B-B14F-4D97-AF65-F5344CB8AC3E}">
        <p14:creationId xmlns:p14="http://schemas.microsoft.com/office/powerpoint/2010/main" val="182624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0DAEE-AA0B-50E1-9755-389EF3EF0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0AE1-E68E-D46C-DF25-C5A7FD14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Markets as Regime-Driven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8CC5-5D51-1C93-1FF3-9FF11DA9F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Financial markets are not random — they transition through distinct phases:</a:t>
            </a:r>
          </a:p>
          <a:p>
            <a:pPr lvl="1"/>
            <a:r>
              <a:rPr lang="en-US" b="1" dirty="0"/>
              <a:t>Bullish</a:t>
            </a:r>
            <a:r>
              <a:rPr lang="en-US" dirty="0"/>
              <a:t>: upward trends, lower volatility</a:t>
            </a:r>
          </a:p>
          <a:p>
            <a:pPr lvl="1"/>
            <a:r>
              <a:rPr lang="en-US" b="1" dirty="0"/>
              <a:t>Bearish</a:t>
            </a:r>
            <a:r>
              <a:rPr lang="en-US" dirty="0"/>
              <a:t>: downward pressure, rising volatility</a:t>
            </a:r>
          </a:p>
          <a:p>
            <a:pPr lvl="1"/>
            <a:r>
              <a:rPr lang="en-US" b="1" dirty="0"/>
              <a:t>Neutral</a:t>
            </a:r>
            <a:r>
              <a:rPr lang="en-US" dirty="0"/>
              <a:t>: sideways movement, choppy/noisy behavior</a:t>
            </a:r>
          </a:p>
          <a:p>
            <a:r>
              <a:rPr lang="en-US" dirty="0"/>
              <a:t>These regimes can persist over </a:t>
            </a:r>
            <a:r>
              <a:rPr lang="en-US" u="sng" dirty="0"/>
              <a:t>varying time horizons</a:t>
            </a:r>
            <a:r>
              <a:rPr lang="en-US" dirty="0"/>
              <a:t> and exhibit </a:t>
            </a:r>
            <a:r>
              <a:rPr lang="en-US" u="sng" dirty="0"/>
              <a:t>distinct statistical behaviors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EEF89E-E799-ED86-FDE9-DC89EE30A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synthetic price series via Monte Carlo simulation using BTC return statistics (mean &amp; volatility)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3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E15A-5CD8-B344-FD0B-3105777F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FAD8-E98C-8C43-CEC8-2CDD6A3F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HMM for Market Regimes?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D365E-6873-0C62-D308-B93D5922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Markets operate in hidden states (bullish, bearish, neutral) — we can’t observe them directly</a:t>
            </a:r>
          </a:p>
          <a:p>
            <a:r>
              <a:rPr lang="en-US" dirty="0"/>
              <a:t>HMMs explicitly model hidden latent states and infer them from observed data</a:t>
            </a:r>
          </a:p>
          <a:p>
            <a:r>
              <a:rPr lang="en-US" dirty="0"/>
              <a:t>Crucially, HMMs learn how long states typically last and how likely transitions are</a:t>
            </a:r>
          </a:p>
          <a:p>
            <a:pPr lvl="1"/>
            <a:r>
              <a:rPr lang="en-US" dirty="0"/>
              <a:t>e.g. If we're in a bullish regime, HMM knows whether it's likely to continue or switch soon</a:t>
            </a:r>
          </a:p>
          <a:p>
            <a:pPr lvl="1"/>
            <a:r>
              <a:rPr lang="en-US" dirty="0"/>
              <a:t>This captures the temporal persistence of trends and reversals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D34229C-A1F0-95C0-534F-77A8FE93B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synthetic price series via Monte Carlo simulation using BTC return statistics (mean &amp; volatility)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86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7C495-1454-E64D-D96C-482DD3249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660B-DC78-3B34-13E2-07AAFE6C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Clustering for Market Regimes?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1BE9-E179-2D6D-0A9D-5790DADC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an HMM on raw indicators makes pattern detection and temporal modeling harder because the data is high-dimensional and noisy</a:t>
            </a:r>
          </a:p>
          <a:p>
            <a:r>
              <a:rPr lang="en-US" dirty="0"/>
              <a:t>K-Means groups similar market conditions using Euclidean distance in N-dimensional indicator space</a:t>
            </a:r>
          </a:p>
          <a:p>
            <a:pPr lvl="1"/>
            <a:r>
              <a:rPr lang="en-US" dirty="0"/>
              <a:t>Converts noisy indicator snapshots into clean, structured “cluster states”</a:t>
            </a:r>
          </a:p>
          <a:p>
            <a:pPr lvl="1"/>
            <a:r>
              <a:rPr lang="en-US" dirty="0"/>
              <a:t>Reduces dimensionality and noise and highlights meaningful behavior</a:t>
            </a:r>
          </a:p>
          <a:p>
            <a:pPr lvl="1"/>
            <a:r>
              <a:rPr lang="en-US" dirty="0"/>
              <a:t>Acts like “chewing the data” before feeding it to the HMM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CB08CA5-DBD2-EC5B-43EF-2640219FC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synthetic price series via Monte Carlo simulation using BTC return statistics (mean &amp; volatility)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19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602CC-4767-14A9-F963-D818E673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1C19-4B6D-FA9C-479F-C188ABF1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8FF6F7-DB67-6028-7C73-CC29B82899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369698"/>
              </p:ext>
            </p:extLst>
          </p:nvPr>
        </p:nvGraphicFramePr>
        <p:xfrm>
          <a:off x="0" y="1324708"/>
          <a:ext cx="12191999" cy="5322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984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62F6-0AC3-BF67-E87C-BDA3A534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54CD-4E08-2B2D-3C19-D1DA29063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Created a CSV as database (11,000 + rows)</a:t>
            </a:r>
          </a:p>
          <a:p>
            <a:endParaRPr lang="en-US" dirty="0"/>
          </a:p>
          <a:p>
            <a:r>
              <a:rPr lang="en-US" dirty="0"/>
              <a:t>Step 1: Fetch Raw Data Function</a:t>
            </a:r>
          </a:p>
          <a:p>
            <a:pPr lvl="1"/>
            <a:r>
              <a:rPr lang="en-US" dirty="0"/>
              <a:t>Added Columns: '</a:t>
            </a:r>
            <a:r>
              <a:rPr lang="en-US" dirty="0" err="1"/>
              <a:t>open_time</a:t>
            </a:r>
            <a:r>
              <a:rPr lang="en-US" dirty="0"/>
              <a:t>', 'open', 'high', 'low', 'close', 'volume’</a:t>
            </a:r>
          </a:p>
          <a:p>
            <a:pPr lvl="1"/>
            <a:r>
              <a:rPr lang="en-US" dirty="0"/>
              <a:t>Pulled from Binance Client API</a:t>
            </a:r>
          </a:p>
          <a:p>
            <a:r>
              <a:rPr lang="en-US" dirty="0"/>
              <a:t>Step 2: Derive Feature/Indicator Functions</a:t>
            </a:r>
          </a:p>
          <a:p>
            <a:pPr lvl="1"/>
            <a:r>
              <a:rPr lang="en-US" dirty="0"/>
              <a:t>Added Columns: RSI, SMA/EMA/MACD, Bollinger Bands, Rolling Volatility (over 7, 40, 120 rows), Rolling Returns (over 1, 5, 20 rows)</a:t>
            </a:r>
          </a:p>
          <a:p>
            <a:pPr lvl="1"/>
            <a:r>
              <a:rPr lang="en-US" dirty="0"/>
              <a:t>Computed with mathematical formulas</a:t>
            </a:r>
          </a:p>
        </p:txBody>
      </p:sp>
    </p:spTree>
    <p:extLst>
      <p:ext uri="{BB962C8B-B14F-4D97-AF65-F5344CB8AC3E}">
        <p14:creationId xmlns:p14="http://schemas.microsoft.com/office/powerpoint/2010/main" val="362746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A5BAD-EBAD-1AB7-00C9-420A414C5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EB8F-BACF-6491-827C-372C2790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Multi-Phase K-Means Clustering: Phase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E7D80-A59F-4334-23BF-6B825B2EA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 dirty="0"/>
              <a:t>Primary Clustering Phase</a:t>
            </a:r>
          </a:p>
          <a:p>
            <a:pPr lvl="1"/>
            <a:r>
              <a:rPr lang="en-US" sz="1800" dirty="0"/>
              <a:t>K-Means classify each row/datapoint into 3 clusters based on features from </a:t>
            </a:r>
            <a:r>
              <a:rPr lang="en-US" sz="1800" i="1" dirty="0"/>
              <a:t>Data Collection &amp; Feature Engineering: Step 2</a:t>
            </a:r>
          </a:p>
          <a:p>
            <a:pPr lvl="1"/>
            <a:r>
              <a:rPr lang="en-US" sz="1800" dirty="0"/>
              <a:t>The chart shows that Euclidean distance classification (K-Means) with optimal feature selection does a sufficient job at distinguishing between market regimes (bullish, bearish, and neutral)</a:t>
            </a:r>
          </a:p>
          <a:p>
            <a:pPr lvl="1"/>
            <a:endParaRPr lang="en-US" sz="1600" i="1" dirty="0"/>
          </a:p>
        </p:txBody>
      </p:sp>
      <p:pic>
        <p:nvPicPr>
          <p:cNvPr id="10" name="Picture 9" descr="A graph of stock market&#10;&#10;AI-generated content may be incorrect.">
            <a:extLst>
              <a:ext uri="{FF2B5EF4-FFF2-40B4-BE49-F238E27FC236}">
                <a16:creationId xmlns:a16="http://schemas.microsoft.com/office/drawing/2014/main" id="{36901928-6CA3-CB8E-B2BB-E895FEC44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72" y="1652625"/>
            <a:ext cx="6389346" cy="356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A38EE-10CF-989B-5165-2EEE8B76A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84BA-15B7-1E90-99AF-6FB42AC3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Multi-Phase K-Means Clustering: Phase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7C5A-75FB-B7FB-DFB4-2D5021997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2000" dirty="0"/>
              <a:t>Sub-Clustering Phase: Bullish/Bearish</a:t>
            </a:r>
          </a:p>
          <a:p>
            <a:pPr lvl="1"/>
            <a:r>
              <a:rPr lang="en-US" sz="2000" dirty="0"/>
              <a:t>Apply an additional 2-cluster K-Means classification on both bullish and bearish clusters</a:t>
            </a:r>
          </a:p>
          <a:p>
            <a:pPr lvl="1"/>
            <a:r>
              <a:rPr lang="en-US" sz="2000" dirty="0"/>
              <a:t>The zoomed in chart shows the additional clustering hints at a change in momentum during uptrends and downtrends in terms of “strength”</a:t>
            </a:r>
            <a:endParaRPr lang="en-US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4D7D9-255B-C3A2-A9B8-5DDE1AE7A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8715" y="212240"/>
            <a:ext cx="5334060" cy="2972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E60B0-786B-674D-092E-42BD06387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8718" y="3429000"/>
            <a:ext cx="5334058" cy="2972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7F858-D0AA-BA53-115A-20E7ACA13CCF}"/>
              </a:ext>
            </a:extLst>
          </p:cNvPr>
          <p:cNvSpPr txBox="1"/>
          <p:nvPr/>
        </p:nvSpPr>
        <p:spPr>
          <a:xfrm>
            <a:off x="6672859" y="6461093"/>
            <a:ext cx="328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Zoomed in: Jan 2021-June 2021</a:t>
            </a:r>
          </a:p>
        </p:txBody>
      </p:sp>
    </p:spTree>
    <p:extLst>
      <p:ext uri="{BB962C8B-B14F-4D97-AF65-F5344CB8AC3E}">
        <p14:creationId xmlns:p14="http://schemas.microsoft.com/office/powerpoint/2010/main" val="1068939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5229</TotalTime>
  <Words>1140</Words>
  <Application>Microsoft Office PowerPoint</Application>
  <PresentationFormat>Widescreen</PresentationFormat>
  <Paragraphs>107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Regime-Based Momentum Trading Strategy Using Hidden Markov Models</vt:lpstr>
      <vt:lpstr>Abstract</vt:lpstr>
      <vt:lpstr>Modeling Markets as Regime-Driven Systems</vt:lpstr>
      <vt:lpstr>Why Use HMM for Market Regimes?</vt:lpstr>
      <vt:lpstr>Why Use Clustering for Market Regimes?</vt:lpstr>
      <vt:lpstr>Pipeline</vt:lpstr>
      <vt:lpstr>Data Collection &amp; Feature Engineering</vt:lpstr>
      <vt:lpstr>Multi-Phase K-Means Clustering: Phase 1</vt:lpstr>
      <vt:lpstr>Multi-Phase K-Means Clustering: Phase 2</vt:lpstr>
      <vt:lpstr>Multi-Phase K-Means Clustering: Phase 3</vt:lpstr>
      <vt:lpstr>HMM Training</vt:lpstr>
      <vt:lpstr>PowerPoint Presentation</vt:lpstr>
      <vt:lpstr>Synthetic Future Price Data</vt:lpstr>
      <vt:lpstr>PowerPoint Presentation</vt:lpstr>
      <vt:lpstr>Running Simulations on the Synthetic Data</vt:lpstr>
      <vt:lpstr>PowerPoint Presentation</vt:lpstr>
      <vt:lpstr>Evaluating Our Simulation</vt:lpstr>
      <vt:lpstr>Back Testing</vt:lpstr>
      <vt:lpstr>Back Testing a Bull Market</vt:lpstr>
      <vt:lpstr>Back Testing a Bear Market</vt:lpstr>
      <vt:lpstr>Back Testing a Sideways Market</vt:lpstr>
      <vt:lpstr>Monte Carlo Back Testing</vt:lpstr>
      <vt:lpstr>Key Findings</vt:lpstr>
      <vt:lpstr>Takeaway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Gogov, Yulian</dc:creator>
  <cp:lastModifiedBy>Gogov, Yulian</cp:lastModifiedBy>
  <cp:revision>11</cp:revision>
  <dcterms:created xsi:type="dcterms:W3CDTF">2025-07-18T19:32:20Z</dcterms:created>
  <dcterms:modified xsi:type="dcterms:W3CDTF">2025-07-22T21:26:54Z</dcterms:modified>
</cp:coreProperties>
</file>